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League Gothic" pitchFamily="2" charset="77"/>
      <p:regular r:id="rId24"/>
    </p:embeddedFont>
    <p:embeddedFont>
      <p:font typeface="Montserrat Classic" pitchFamily="2" charset="77"/>
      <p:regular r:id="rId25"/>
    </p:embeddedFont>
    <p:embeddedFont>
      <p:font typeface="Montserrat Classic Bold" pitchFamily="2" charset="77"/>
      <p:regular r:id="rId26"/>
      <p:bold r:id="rId27"/>
    </p:embeddedFont>
    <p:embeddedFont>
      <p:font typeface="Montserrat Light" pitchFamily="2" charset="77"/>
      <p:regular r:id="rId28"/>
    </p:embeddedFont>
    <p:embeddedFont>
      <p:font typeface="Montserrat Light Italics" pitchFamily="2" charset="77"/>
      <p:regular r:id="rId29"/>
      <p: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4653" autoAdjust="0"/>
  </p:normalViewPr>
  <p:slideViewPr>
    <p:cSldViewPr>
      <p:cViewPr varScale="1">
        <p:scale>
          <a:sx n="75" d="100"/>
          <a:sy n="75" d="100"/>
        </p:scale>
        <p:origin x="52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png>
</file>

<file path=ppt/media/image14.jpeg>
</file>

<file path=ppt/media/image15.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2938510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Split half, if there are 10 items that we think correctly classify compassion, we randomly assign 5 to the midterm, and 5 to the final… if they are both reliable measures, both sets of items should classify people in the same way.</a:t>
            </a:r>
          </a:p>
          <a:p>
            <a:pPr lvl="0"/>
            <a:endParaRPr lang="en-US"/>
          </a:p>
          <a:p>
            <a:pPr lvl="0"/>
            <a:r>
              <a:rPr lang="en-US"/>
              <a:t>Established measures means using items that have shown reliable measurements in the past (MMPI min multiphasic personality inventory, SATs)</a:t>
            </a:r>
          </a:p>
          <a:p>
            <a:pPr lvl="0"/>
            <a:r>
              <a:rPr lang="en-US"/>
              <a:t>Reliability of workers means interrater-reliability, getting multiple trained researchers to code the same data, and see if they classify the data in the same way.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15</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Face validity: it makes sense, e.g. IQ seems like a way to measure intelligence rather than using than time spent at library… or the number of grievances has something to do with morale in an occupation, although we may disagree if it’s the BEST measure.</a:t>
            </a:r>
          </a:p>
          <a:p>
            <a:pPr lvl="0"/>
            <a:endParaRPr lang="en-US"/>
          </a:p>
          <a:p>
            <a:pPr lvl="0"/>
            <a:r>
              <a:rPr lang="en-US"/>
              <a:t>Criterion related validity: it has been shown to relate to some outcome (college board exams are good measures of college success, success on a written DMV test is a good predictor of clean driving records).</a:t>
            </a:r>
          </a:p>
          <a:p>
            <a:pPr lvl="0"/>
            <a:endParaRPr lang="en-US"/>
          </a:p>
          <a:p>
            <a:pPr lvl="0"/>
            <a:endParaRPr lang="en-US"/>
          </a:p>
          <a:p>
            <a:pPr lvl="0"/>
            <a:r>
              <a:rPr lang="en-US"/>
              <a:t>Construct: Marital satisfaction variables should relate to other variables, such as marital fidelity (more satisfied couples should be less likely to cheat). Since that makes sense theoretically.</a:t>
            </a:r>
          </a:p>
          <a:p>
            <a:pPr lvl="0"/>
            <a:endParaRPr lang="en-US"/>
          </a:p>
          <a:p>
            <a:pPr lvl="0"/>
            <a:r>
              <a:rPr lang="en-US"/>
              <a:t>Content: should cover the range of the concept/variable (math ability measurements should measure more than just ability on addition or subtraction but a whole swath of math abilities).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16</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For party affiliation, we could ask what people are registered as, or we can also ask what party they identify with.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For party affiliation, we could ask what people are registered as, or we can also ask what party they identify with.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Three things</a:t>
            </a:r>
          </a:p>
          <a:p>
            <a:pPr lvl="0"/>
            <a:endParaRPr lang="en-US"/>
          </a:p>
          <a:p>
            <a:pPr lvl="0"/>
            <a:r>
              <a:rPr lang="en-US"/>
              <a:t>Everyone has different mental images of concepts/constructs. Such that, if I had a paper of a list of all the things I make up prejudice, it might be different from yours. These mental images of constructs/concepts are our subjective interpretations/conceptions of that construct/concept. </a:t>
            </a:r>
          </a:p>
          <a:p>
            <a:pPr lvl="0"/>
            <a:endParaRPr lang="en-US"/>
          </a:p>
          <a:p>
            <a:pPr lvl="0"/>
            <a:r>
              <a:rPr lang="en-US"/>
              <a:t>Conceptions are our subjective mental images of of constructs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Multiple indicators can make up a single dimension (amongst multiple dimensions) of a concept/variable</a:t>
            </a:r>
          </a:p>
          <a:p>
            <a:pPr lvl="0"/>
            <a:endParaRPr lang="en-US"/>
          </a:p>
          <a:p>
            <a:pPr lvl="0"/>
            <a:r>
              <a:rPr lang="en-US"/>
              <a:t>Constructs can be broken/divided into several dimensions.</a:t>
            </a:r>
          </a:p>
          <a:p>
            <a:pPr lvl="0"/>
            <a:endParaRPr lang="en-US"/>
          </a:p>
          <a:p>
            <a:pPr lvl="0"/>
            <a:r>
              <a:rPr lang="en-US"/>
              <a:t>If several indicators accurately represent the same concept, all of them should reach the same result.</a:t>
            </a:r>
          </a:p>
          <a:p>
            <a:pPr lvl="0"/>
            <a:endParaRPr lang="en-US"/>
          </a:p>
          <a:p>
            <a:pPr lvl="0"/>
            <a:r>
              <a:rPr lang="en-US"/>
              <a:t>Can use different subsets of indicators to accurately measure the concept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Variable/concept &lt;- dimension &lt;- indicator</a:t>
            </a:r>
          </a:p>
          <a:p>
            <a:pPr lvl="0"/>
            <a:endParaRPr lang="en-US"/>
          </a:p>
          <a:p>
            <a:pPr lvl="0"/>
            <a:r>
              <a:rPr lang="en-US"/>
              <a:t>Indicator of religiosity could be “# of religious services attended in last week”</a:t>
            </a:r>
          </a:p>
          <a:p>
            <a:pPr lvl="0"/>
            <a:r>
              <a:rPr lang="en-US"/>
              <a:t>Dimension of religiosity could be “ritual” “activism” “belief” or “devotion”</a:t>
            </a:r>
          </a:p>
          <a:p>
            <a:pPr lvl="0"/>
            <a:endParaRPr lang="en-US"/>
          </a:p>
          <a:p>
            <a:pPr lvl="0"/>
            <a:r>
              <a:rPr lang="en-US"/>
              <a:t>Concepts can be broken/divided into several dimensions.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Say you want to look at income: do you constrict your categories or do you try to create categories for everyone to fit in? Do you need to go in 10k increments all the way to above 1million per year or can you simply say 250k or more? Same for lower ranges (is 0 really a good income, or can you say below 5k?). Think about the normal curve, only very few people will fall at the extremes, so clumping/clustering wont hurt your results much.</a:t>
            </a:r>
          </a:p>
          <a:p>
            <a:pPr lvl="0"/>
            <a:endParaRPr lang="en-US"/>
          </a:p>
          <a:p>
            <a:pPr lvl="0"/>
            <a:r>
              <a:rPr lang="en-US"/>
              <a:t>Important to understand range of variation because for some concepts, such as opinion on nuclear energy, you can’t just create a attitudinal scale ranging from ``do not favor at all’’ to ``favor very much’’ since some people are more than not favoring… they actively oppose it. So think about your research question and the concepts involved and whether or not its wise to include all possible measurements.</a:t>
            </a:r>
          </a:p>
          <a:p>
            <a:pPr lvl="0"/>
            <a:endParaRPr lang="en-US"/>
          </a:p>
          <a:p>
            <a:pPr lvl="0"/>
            <a:endParaRPr lang="en-US"/>
          </a:p>
          <a:p>
            <a:pPr lvl="0"/>
            <a:r>
              <a:rPr lang="en-US"/>
              <a:t>If we want to report/describe the unemployment rate in a city, “being unemployed” is critical… </a:t>
            </a:r>
          </a:p>
          <a:p>
            <a:pPr lvl="0"/>
            <a:endParaRPr lang="en-US"/>
          </a:p>
          <a:p>
            <a:pPr lvl="0"/>
            <a:r>
              <a:rPr lang="en-US"/>
              <a:t>definition of the labor force… since it’s probably not wise to include babies as unemployed. </a:t>
            </a:r>
          </a:p>
          <a:p>
            <a:pPr lvl="0"/>
            <a:r>
              <a:rPr lang="en-US"/>
              <a:t>Also, we may want to use the census version of 14 or above as labor force… and of those, </a:t>
            </a:r>
          </a:p>
          <a:p>
            <a:pPr lvl="0"/>
            <a:r>
              <a:rPr lang="en-US"/>
              <a:t>people who have not been looking for work for a week or more are unemployed.</a:t>
            </a:r>
          </a:p>
          <a:p>
            <a:pPr lvl="0"/>
            <a:endParaRPr lang="en-US"/>
          </a:p>
          <a:p>
            <a:pPr lvl="0"/>
            <a:r>
              <a:rPr lang="en-US"/>
              <a:t>Unemployment rate</a:t>
            </a:r>
          </a:p>
          <a:p>
            <a:pPr lvl="0"/>
            <a:r>
              <a:rPr lang="en-US"/>
              <a:t>Who is employed?</a:t>
            </a:r>
          </a:p>
          <a:p>
            <a:pPr lvl="0"/>
            <a:r>
              <a:rPr lang="en-US"/>
              <a:t>Who is in the labor force?</a:t>
            </a:r>
          </a:p>
          <a:p>
            <a:pPr lvl="0"/>
            <a:r>
              <a:rPr lang="en-US"/>
              <a:t>What do other definitions include?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Exhaustive:</a:t>
            </a:r>
          </a:p>
          <a:p>
            <a:pPr lvl="0"/>
            <a:r>
              <a:rPr lang="en-US"/>
              <a:t>For party affiliation, you need to list out all possible party affiliations so that each respondent has the opportunity to select their party</a:t>
            </a:r>
          </a:p>
          <a:p>
            <a:pPr lvl="0"/>
            <a:endParaRPr lang="en-US"/>
          </a:p>
          <a:p>
            <a:pPr lvl="0"/>
            <a:r>
              <a:rPr lang="en-US"/>
              <a:t>Mutually Exclusive:</a:t>
            </a:r>
          </a:p>
          <a:p>
            <a:pPr lvl="0"/>
            <a:r>
              <a:rPr lang="en-US"/>
              <a:t>(race/ethnicity, which should be a checkbox/select all that apply) </a:t>
            </a:r>
          </a:p>
          <a:p>
            <a:pPr lvl="0"/>
            <a:endParaRPr lang="en-US"/>
          </a:p>
          <a:p>
            <a:pPr lvl="0"/>
            <a:r>
              <a:rPr lang="en-US"/>
              <a:t>(e.g. they are EITHER employed or unemployed, not both).</a:t>
            </a:r>
          </a:p>
          <a:p>
            <a:pPr lvl="0"/>
            <a:endParaRPr lang="en-US"/>
          </a:p>
          <a:p>
            <a:pPr lvl="0"/>
            <a:r>
              <a:rPr lang="en-US"/>
              <a:t>----</a:t>
            </a:r>
          </a:p>
          <a:p>
            <a:pPr lvl="0"/>
            <a:endParaRPr lang="en-US"/>
          </a:p>
          <a:p>
            <a:pPr lvl="0"/>
            <a:r>
              <a:rPr lang="en-US"/>
              <a:t>How can we operationally define ____ (both exhaustive and mutually exclusive)?</a:t>
            </a:r>
          </a:p>
          <a:p>
            <a:pPr lvl="0"/>
            <a:r>
              <a:rPr lang="en-US"/>
              <a:t>Party Affiliation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Variables whose attributes meet the requirements of a interval measure, and has a true zero point.</a:t>
            </a:r>
          </a:p>
          <a:p>
            <a:pPr lvl="0"/>
            <a:endParaRPr lang="en-US"/>
          </a:p>
          <a:p>
            <a:pPr lvl="0"/>
            <a:r>
              <a:rPr lang="en-US"/>
              <a:t>Examples: temperature (Kelvin), age, length of time, number of organizations, number of groups, number of A’s received in college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13</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1/30/20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1/30/20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1/30/20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1/30/20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rot="-1756921">
            <a:off x="-2729131" y="4598752"/>
            <a:ext cx="28593171" cy="10924387"/>
          </a:xfrm>
          <a:prstGeom prst="rect">
            <a:avLst/>
          </a:prstGeom>
          <a:solidFill>
            <a:srgbClr val="FFFFFF">
              <a:alpha val="3921"/>
            </a:srgbClr>
          </a:solidFill>
        </p:spPr>
      </p:sp>
      <p:grpSp>
        <p:nvGrpSpPr>
          <p:cNvPr id="3" name="Group 3"/>
          <p:cNvGrpSpPr/>
          <p:nvPr/>
        </p:nvGrpSpPr>
        <p:grpSpPr>
          <a:xfrm>
            <a:off x="2056427" y="2533043"/>
            <a:ext cx="14175146" cy="5220915"/>
            <a:chOff x="0" y="0"/>
            <a:chExt cx="18900194" cy="6961220"/>
          </a:xfrm>
        </p:grpSpPr>
        <p:sp>
          <p:nvSpPr>
            <p:cNvPr id="4" name="TextBox 4"/>
            <p:cNvSpPr txBox="1"/>
            <p:nvPr/>
          </p:nvSpPr>
          <p:spPr>
            <a:xfrm>
              <a:off x="3263728" y="9525"/>
              <a:ext cx="12372738" cy="713867"/>
            </a:xfrm>
            <a:prstGeom prst="rect">
              <a:avLst/>
            </a:prstGeom>
          </p:spPr>
          <p:txBody>
            <a:bodyPr lIns="0" tIns="0" rIns="0" bIns="0" rtlCol="0" anchor="t">
              <a:spAutoFit/>
            </a:bodyPr>
            <a:lstStyle/>
            <a:p>
              <a:pPr algn="ctr">
                <a:lnSpc>
                  <a:spcPts val="4248"/>
                </a:lnSpc>
              </a:pPr>
              <a:r>
                <a:rPr lang="en-US" sz="3600" spc="288">
                  <a:solidFill>
                    <a:srgbClr val="E2EDF1"/>
                  </a:solidFill>
                  <a:latin typeface="Montserrat Light"/>
                </a:rPr>
                <a:t>PA 604</a:t>
              </a:r>
            </a:p>
          </p:txBody>
        </p:sp>
        <p:sp>
          <p:nvSpPr>
            <p:cNvPr id="5" name="TextBox 5"/>
            <p:cNvSpPr txBox="1"/>
            <p:nvPr/>
          </p:nvSpPr>
          <p:spPr>
            <a:xfrm>
              <a:off x="0" y="2456566"/>
              <a:ext cx="18900194" cy="2949787"/>
            </a:xfrm>
            <a:prstGeom prst="rect">
              <a:avLst/>
            </a:prstGeom>
          </p:spPr>
          <p:txBody>
            <a:bodyPr lIns="0" tIns="0" rIns="0" bIns="0" rtlCol="0" anchor="t">
              <a:spAutoFit/>
            </a:bodyPr>
            <a:lstStyle/>
            <a:p>
              <a:pPr algn="ctr">
                <a:lnSpc>
                  <a:spcPts val="15130"/>
                </a:lnSpc>
              </a:pPr>
              <a:r>
                <a:rPr lang="en-US" sz="17000">
                  <a:solidFill>
                    <a:srgbClr val="E2EDF1"/>
                  </a:solidFill>
                  <a:latin typeface="League Gothic"/>
                </a:rPr>
                <a:t>MEASUREMENT</a:t>
              </a:r>
            </a:p>
          </p:txBody>
        </p:sp>
        <p:sp>
          <p:nvSpPr>
            <p:cNvPr id="6" name="TextBox 6"/>
            <p:cNvSpPr txBox="1"/>
            <p:nvPr/>
          </p:nvSpPr>
          <p:spPr>
            <a:xfrm>
              <a:off x="3263728" y="6371982"/>
              <a:ext cx="12372738" cy="589238"/>
            </a:xfrm>
            <a:prstGeom prst="rect">
              <a:avLst/>
            </a:prstGeom>
          </p:spPr>
          <p:txBody>
            <a:bodyPr lIns="0" tIns="0" rIns="0" bIns="0" rtlCol="0" anchor="t">
              <a:spAutoFit/>
            </a:bodyPr>
            <a:lstStyle/>
            <a:p>
              <a:pPr algn="ctr">
                <a:lnSpc>
                  <a:spcPts val="3724"/>
                </a:lnSpc>
              </a:pPr>
              <a:r>
                <a:rPr lang="en-US" sz="2800" spc="148">
                  <a:solidFill>
                    <a:srgbClr val="E2EDF1"/>
                  </a:solidFill>
                  <a:latin typeface="Montserrat Light"/>
                </a:rPr>
                <a:t>Professor Burrel Vann Jr</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2EDF1"/>
        </a:solidFill>
        <a:effectLst/>
      </p:bgPr>
    </p:bg>
    <p:spTree>
      <p:nvGrpSpPr>
        <p:cNvPr id="1" name=""/>
        <p:cNvGrpSpPr/>
        <p:nvPr/>
      </p:nvGrpSpPr>
      <p:grpSpPr>
        <a:xfrm>
          <a:off x="0" y="0"/>
          <a:ext cx="0" cy="0"/>
          <a:chOff x="0" y="0"/>
          <a:chExt cx="0" cy="0"/>
        </a:xfrm>
      </p:grpSpPr>
      <p:sp>
        <p:nvSpPr>
          <p:cNvPr id="2" name="TextBox 2"/>
          <p:cNvSpPr txBox="1"/>
          <p:nvPr/>
        </p:nvSpPr>
        <p:spPr>
          <a:xfrm>
            <a:off x="8311442" y="2081530"/>
            <a:ext cx="8947858" cy="2602230"/>
          </a:xfrm>
          <a:prstGeom prst="rect">
            <a:avLst/>
          </a:prstGeom>
        </p:spPr>
        <p:txBody>
          <a:bodyPr lIns="0" tIns="0" rIns="0" bIns="0" rtlCol="0" anchor="t">
            <a:spAutoFit/>
          </a:bodyPr>
          <a:lstStyle/>
          <a:p>
            <a:pPr>
              <a:lnSpc>
                <a:spcPts val="10080"/>
              </a:lnSpc>
            </a:pPr>
            <a:r>
              <a:rPr lang="en-US" sz="9600" spc="288">
                <a:solidFill>
                  <a:srgbClr val="04345C"/>
                </a:solidFill>
                <a:latin typeface="League Gothic"/>
              </a:rPr>
              <a:t>OPERATIONALIZING CONSTRUCTS</a:t>
            </a:r>
          </a:p>
        </p:txBody>
      </p:sp>
      <p:sp>
        <p:nvSpPr>
          <p:cNvPr id="3" name="TextBox 3"/>
          <p:cNvSpPr txBox="1"/>
          <p:nvPr/>
        </p:nvSpPr>
        <p:spPr>
          <a:xfrm>
            <a:off x="8311442" y="4636135"/>
            <a:ext cx="8947858" cy="967105"/>
          </a:xfrm>
          <a:prstGeom prst="rect">
            <a:avLst/>
          </a:prstGeom>
        </p:spPr>
        <p:txBody>
          <a:bodyPr lIns="0" tIns="0" rIns="0" bIns="0" rtlCol="0" anchor="t">
            <a:spAutoFit/>
          </a:bodyPr>
          <a:lstStyle/>
          <a:p>
            <a:pPr>
              <a:lnSpc>
                <a:spcPts val="3919"/>
              </a:lnSpc>
            </a:pPr>
            <a:r>
              <a:rPr lang="en-US" sz="2800" spc="56">
                <a:solidFill>
                  <a:srgbClr val="04345C"/>
                </a:solidFill>
                <a:latin typeface="Montserrat Light"/>
              </a:rPr>
              <a:t>Defining how a variable (construct or clear) will be measured...</a:t>
            </a:r>
          </a:p>
        </p:txBody>
      </p:sp>
      <p:pic>
        <p:nvPicPr>
          <p:cNvPr id="4" name="Picture 4"/>
          <p:cNvPicPr>
            <a:picLocks noChangeAspect="1"/>
          </p:cNvPicPr>
          <p:nvPr/>
        </p:nvPicPr>
        <p:blipFill>
          <a:blip r:embed="rId3"/>
          <a:srcRect l="999" r="1642"/>
          <a:stretch>
            <a:fillRect/>
          </a:stretch>
        </p:blipFill>
        <p:spPr>
          <a:xfrm>
            <a:off x="-38100" y="-495300"/>
            <a:ext cx="7315200" cy="11277600"/>
          </a:xfrm>
          <a:prstGeom prst="rect">
            <a:avLst/>
          </a:prstGeom>
        </p:spPr>
      </p:pic>
      <p:grpSp>
        <p:nvGrpSpPr>
          <p:cNvPr id="5" name="Group 5"/>
          <p:cNvGrpSpPr/>
          <p:nvPr/>
        </p:nvGrpSpPr>
        <p:grpSpPr>
          <a:xfrm>
            <a:off x="2200200" y="-1105827"/>
            <a:ext cx="2838600" cy="12498655"/>
            <a:chOff x="0" y="0"/>
            <a:chExt cx="930476" cy="4096986"/>
          </a:xfrm>
        </p:grpSpPr>
        <p:sp>
          <p:nvSpPr>
            <p:cNvPr id="6" name="Freeform 6"/>
            <p:cNvSpPr/>
            <p:nvPr/>
          </p:nvSpPr>
          <p:spPr>
            <a:xfrm>
              <a:off x="0" y="0"/>
              <a:ext cx="930476" cy="4096986"/>
            </a:xfrm>
            <a:custGeom>
              <a:avLst/>
              <a:gdLst/>
              <a:ahLst/>
              <a:cxnLst/>
              <a:rect l="l" t="t" r="r" b="b"/>
              <a:pathLst>
                <a:path w="930476" h="4096986">
                  <a:moveTo>
                    <a:pt x="0" y="0"/>
                  </a:moveTo>
                  <a:lnTo>
                    <a:pt x="0" y="4096986"/>
                  </a:lnTo>
                  <a:lnTo>
                    <a:pt x="930476" y="4096986"/>
                  </a:lnTo>
                  <a:lnTo>
                    <a:pt x="930476" y="0"/>
                  </a:lnTo>
                  <a:lnTo>
                    <a:pt x="0" y="0"/>
                  </a:lnTo>
                  <a:close/>
                  <a:moveTo>
                    <a:pt x="869516" y="4036026"/>
                  </a:moveTo>
                  <a:lnTo>
                    <a:pt x="59690" y="4036026"/>
                  </a:lnTo>
                  <a:lnTo>
                    <a:pt x="59690" y="59690"/>
                  </a:lnTo>
                  <a:lnTo>
                    <a:pt x="869516" y="59690"/>
                  </a:lnTo>
                  <a:lnTo>
                    <a:pt x="869516" y="4036026"/>
                  </a:lnTo>
                  <a:close/>
                </a:path>
              </a:pathLst>
            </a:custGeom>
            <a:solidFill>
              <a:srgbClr val="E2EDF1"/>
            </a:solidFill>
          </p:spPr>
        </p:sp>
      </p:grpSp>
      <p:sp>
        <p:nvSpPr>
          <p:cNvPr id="7" name="TextBox 7"/>
          <p:cNvSpPr txBox="1"/>
          <p:nvPr/>
        </p:nvSpPr>
        <p:spPr>
          <a:xfrm>
            <a:off x="8311442" y="6238412"/>
            <a:ext cx="8947858" cy="3482340"/>
          </a:xfrm>
          <a:prstGeom prst="rect">
            <a:avLst/>
          </a:prstGeom>
        </p:spPr>
        <p:txBody>
          <a:bodyPr lIns="0" tIns="0" rIns="0" bIns="0" rtlCol="0" anchor="t">
            <a:spAutoFit/>
          </a:bodyPr>
          <a:lstStyle/>
          <a:p>
            <a:pPr algn="just">
              <a:lnSpc>
                <a:spcPts val="3359"/>
              </a:lnSpc>
            </a:pPr>
            <a:r>
              <a:rPr lang="en-US" sz="2400" spc="48">
                <a:solidFill>
                  <a:srgbClr val="04345C"/>
                </a:solidFill>
                <a:latin typeface="Montserrat Light Italics"/>
              </a:rPr>
              <a:t>"In this study of Black individuals, I focus on the experience with racism. The first variable, racism, centers specifically on institutional racism. I measure institutional racism using 3 indicators:  whether the black individuals in my sample were 1) denied a job, 2) denied a loan, and 3) currently living in segregated housing. All of these measures were coded as either 'Yes' or 'No'." </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4345C"/>
        </a:solidFill>
        <a:effectLst/>
      </p:bgPr>
    </p:bg>
    <p:spTree>
      <p:nvGrpSpPr>
        <p:cNvPr id="1" name=""/>
        <p:cNvGrpSpPr/>
        <p:nvPr/>
      </p:nvGrpSpPr>
      <p:grpSpPr>
        <a:xfrm>
          <a:off x="0" y="0"/>
          <a:ext cx="0" cy="0"/>
          <a:chOff x="0" y="0"/>
          <a:chExt cx="0" cy="0"/>
        </a:xfrm>
      </p:grpSpPr>
      <p:sp>
        <p:nvSpPr>
          <p:cNvPr id="2" name="TextBox 2"/>
          <p:cNvSpPr txBox="1"/>
          <p:nvPr/>
        </p:nvSpPr>
        <p:spPr>
          <a:xfrm>
            <a:off x="7710290" y="1225296"/>
            <a:ext cx="9824847" cy="260223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CLASSIFYING PARTICIPANT RESPONSES</a:t>
            </a:r>
          </a:p>
        </p:txBody>
      </p:sp>
      <p:sp>
        <p:nvSpPr>
          <p:cNvPr id="3" name="TextBox 3"/>
          <p:cNvSpPr txBox="1"/>
          <p:nvPr/>
        </p:nvSpPr>
        <p:spPr>
          <a:xfrm>
            <a:off x="7710290" y="3818001"/>
            <a:ext cx="9824847" cy="371856"/>
          </a:xfrm>
          <a:prstGeom prst="rect">
            <a:avLst/>
          </a:prstGeom>
        </p:spPr>
        <p:txBody>
          <a:bodyPr lIns="0" tIns="0" rIns="0" bIns="0" rtlCol="0" anchor="t">
            <a:spAutoFit/>
          </a:bodyPr>
          <a:lstStyle/>
          <a:p>
            <a:pPr>
              <a:lnSpc>
                <a:spcPts val="2952"/>
              </a:lnSpc>
            </a:pPr>
            <a:r>
              <a:rPr lang="en-US" sz="2400" spc="264">
                <a:solidFill>
                  <a:srgbClr val="E2EDF1"/>
                </a:solidFill>
                <a:latin typeface="Montserrat Classic Bold"/>
              </a:rPr>
              <a:t>MUST BE EXHAUSTIVE &amp; MUTUALLY EXCLUSIVE</a:t>
            </a:r>
          </a:p>
        </p:txBody>
      </p:sp>
      <p:sp>
        <p:nvSpPr>
          <p:cNvPr id="4" name="TextBox 4"/>
          <p:cNvSpPr txBox="1"/>
          <p:nvPr/>
        </p:nvSpPr>
        <p:spPr>
          <a:xfrm>
            <a:off x="7710290" y="4478979"/>
            <a:ext cx="9824847" cy="5143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EXAUSTIVE</a:t>
            </a:r>
          </a:p>
        </p:txBody>
      </p:sp>
      <p:sp>
        <p:nvSpPr>
          <p:cNvPr id="5" name="TextBox 5"/>
          <p:cNvSpPr txBox="1"/>
          <p:nvPr/>
        </p:nvSpPr>
        <p:spPr>
          <a:xfrm>
            <a:off x="7710290" y="5134476"/>
            <a:ext cx="9824847" cy="967105"/>
          </a:xfrm>
          <a:prstGeom prst="rect">
            <a:avLst/>
          </a:prstGeom>
        </p:spPr>
        <p:txBody>
          <a:bodyPr lIns="0" tIns="0" rIns="0" bIns="0" rtlCol="0" anchor="t">
            <a:spAutoFit/>
          </a:bodyPr>
          <a:lstStyle/>
          <a:p>
            <a:pPr>
              <a:lnSpc>
                <a:spcPts val="3919"/>
              </a:lnSpc>
            </a:pPr>
            <a:r>
              <a:rPr lang="en-US" sz="2800" spc="56">
                <a:solidFill>
                  <a:srgbClr val="E2EDF1"/>
                </a:solidFill>
                <a:latin typeface="Montserrat Light"/>
              </a:rPr>
              <a:t>Must include options for all possible attributes of a variable to correctly classify all participants.</a:t>
            </a:r>
          </a:p>
        </p:txBody>
      </p:sp>
      <p:sp>
        <p:nvSpPr>
          <p:cNvPr id="6" name="TextBox 6"/>
          <p:cNvSpPr txBox="1"/>
          <p:nvPr/>
        </p:nvSpPr>
        <p:spPr>
          <a:xfrm>
            <a:off x="7710290" y="6940398"/>
            <a:ext cx="9824847" cy="5143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MUTUALLY EXCLUSIVE</a:t>
            </a:r>
          </a:p>
        </p:txBody>
      </p:sp>
      <p:sp>
        <p:nvSpPr>
          <p:cNvPr id="7" name="TextBox 7"/>
          <p:cNvSpPr txBox="1"/>
          <p:nvPr/>
        </p:nvSpPr>
        <p:spPr>
          <a:xfrm>
            <a:off x="7710290" y="7595895"/>
            <a:ext cx="9824847" cy="1462405"/>
          </a:xfrm>
          <a:prstGeom prst="rect">
            <a:avLst/>
          </a:prstGeom>
        </p:spPr>
        <p:txBody>
          <a:bodyPr lIns="0" tIns="0" rIns="0" bIns="0" rtlCol="0" anchor="t">
            <a:spAutoFit/>
          </a:bodyPr>
          <a:lstStyle/>
          <a:p>
            <a:pPr>
              <a:lnSpc>
                <a:spcPts val="3919"/>
              </a:lnSpc>
            </a:pPr>
            <a:r>
              <a:rPr lang="en-US" sz="2800" spc="56">
                <a:solidFill>
                  <a:srgbClr val="E2EDF1"/>
                </a:solidFill>
                <a:latin typeface="Montserrat Light"/>
              </a:rPr>
              <a:t>With a few exceptions, each participant should only be able to select/be classified as ONE attribute for each variable</a:t>
            </a:r>
          </a:p>
        </p:txBody>
      </p:sp>
      <p:pic>
        <p:nvPicPr>
          <p:cNvPr id="8" name="Picture 8"/>
          <p:cNvPicPr>
            <a:picLocks noChangeAspect="1"/>
          </p:cNvPicPr>
          <p:nvPr/>
        </p:nvPicPr>
        <p:blipFill>
          <a:blip r:embed="rId3"/>
          <a:srcRect l="21336" r="29152"/>
          <a:stretch>
            <a:fillRect/>
          </a:stretch>
        </p:blipFill>
        <p:spPr>
          <a:xfrm>
            <a:off x="1028700" y="1091946"/>
            <a:ext cx="6115560" cy="8229600"/>
          </a:xfrm>
          <a:prstGeom prst="rect">
            <a:avLst/>
          </a:prstGeom>
        </p:spPr>
      </p:pic>
      <p:grpSp>
        <p:nvGrpSpPr>
          <p:cNvPr id="9" name="Group 9"/>
          <p:cNvGrpSpPr/>
          <p:nvPr/>
        </p:nvGrpSpPr>
        <p:grpSpPr>
          <a:xfrm>
            <a:off x="504319" y="6178219"/>
            <a:ext cx="7033220" cy="2097355"/>
            <a:chOff x="0" y="0"/>
            <a:chExt cx="2305449" cy="687501"/>
          </a:xfrm>
        </p:grpSpPr>
        <p:sp>
          <p:nvSpPr>
            <p:cNvPr id="10" name="Freeform 10"/>
            <p:cNvSpPr/>
            <p:nvPr/>
          </p:nvSpPr>
          <p:spPr>
            <a:xfrm>
              <a:off x="0" y="0"/>
              <a:ext cx="2305449" cy="687501"/>
            </a:xfrm>
            <a:custGeom>
              <a:avLst/>
              <a:gdLst/>
              <a:ahLst/>
              <a:cxnLst/>
              <a:rect l="l" t="t" r="r" b="b"/>
              <a:pathLst>
                <a:path w="2305449" h="687501">
                  <a:moveTo>
                    <a:pt x="0" y="0"/>
                  </a:moveTo>
                  <a:lnTo>
                    <a:pt x="0" y="687501"/>
                  </a:lnTo>
                  <a:lnTo>
                    <a:pt x="2305449" y="687501"/>
                  </a:lnTo>
                  <a:lnTo>
                    <a:pt x="2305449" y="0"/>
                  </a:lnTo>
                  <a:lnTo>
                    <a:pt x="0" y="0"/>
                  </a:lnTo>
                  <a:close/>
                  <a:moveTo>
                    <a:pt x="2244489" y="626541"/>
                  </a:moveTo>
                  <a:lnTo>
                    <a:pt x="59690" y="626541"/>
                  </a:lnTo>
                  <a:lnTo>
                    <a:pt x="59690" y="59690"/>
                  </a:lnTo>
                  <a:lnTo>
                    <a:pt x="2244489" y="59690"/>
                  </a:lnTo>
                  <a:lnTo>
                    <a:pt x="2244489" y="626541"/>
                  </a:lnTo>
                  <a:close/>
                </a:path>
              </a:pathLst>
            </a:custGeom>
            <a:solidFill>
              <a:srgbClr val="04345C"/>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4345C"/>
        </a:solidFill>
        <a:effectLst/>
      </p:bgPr>
    </p:bg>
    <p:spTree>
      <p:nvGrpSpPr>
        <p:cNvPr id="1" name=""/>
        <p:cNvGrpSpPr/>
        <p:nvPr/>
      </p:nvGrpSpPr>
      <p:grpSpPr>
        <a:xfrm>
          <a:off x="0" y="0"/>
          <a:ext cx="0" cy="0"/>
          <a:chOff x="0" y="0"/>
          <a:chExt cx="0" cy="0"/>
        </a:xfrm>
      </p:grpSpPr>
      <p:sp>
        <p:nvSpPr>
          <p:cNvPr id="2" name="TextBox 2"/>
          <p:cNvSpPr txBox="1"/>
          <p:nvPr/>
        </p:nvSpPr>
        <p:spPr>
          <a:xfrm>
            <a:off x="1028700" y="942975"/>
            <a:ext cx="13367458" cy="998220"/>
          </a:xfrm>
          <a:prstGeom prst="rect">
            <a:avLst/>
          </a:prstGeom>
        </p:spPr>
        <p:txBody>
          <a:bodyPr lIns="0" tIns="0" rIns="0" bIns="0" rtlCol="0" anchor="t">
            <a:spAutoFit/>
          </a:bodyPr>
          <a:lstStyle/>
          <a:p>
            <a:pPr>
              <a:lnSpc>
                <a:spcPts val="8040"/>
              </a:lnSpc>
            </a:pPr>
            <a:r>
              <a:rPr lang="en-US" sz="6000" spc="120">
                <a:solidFill>
                  <a:srgbClr val="E2EDF1"/>
                </a:solidFill>
                <a:latin typeface="Montserrat Classic Bold"/>
              </a:rPr>
              <a:t>Levels of Measurement</a:t>
            </a:r>
          </a:p>
        </p:txBody>
      </p:sp>
      <p:sp>
        <p:nvSpPr>
          <p:cNvPr id="3" name="TextBox 3"/>
          <p:cNvSpPr txBox="1"/>
          <p:nvPr/>
        </p:nvSpPr>
        <p:spPr>
          <a:xfrm>
            <a:off x="1648211" y="2912654"/>
            <a:ext cx="12719758" cy="492633"/>
          </a:xfrm>
          <a:prstGeom prst="rect">
            <a:avLst/>
          </a:prstGeom>
        </p:spPr>
        <p:txBody>
          <a:bodyPr lIns="0" tIns="0" rIns="0" bIns="0" rtlCol="0" anchor="t">
            <a:spAutoFit/>
          </a:bodyPr>
          <a:lstStyle/>
          <a:p>
            <a:pPr>
              <a:lnSpc>
                <a:spcPts val="3936"/>
              </a:lnSpc>
            </a:pPr>
            <a:r>
              <a:rPr lang="en-US" sz="3200" spc="352">
                <a:solidFill>
                  <a:srgbClr val="E2EDF1"/>
                </a:solidFill>
                <a:latin typeface="Montserrat Classic Bold"/>
              </a:rPr>
              <a:t>NOMINAL</a:t>
            </a:r>
          </a:p>
        </p:txBody>
      </p:sp>
      <p:grpSp>
        <p:nvGrpSpPr>
          <p:cNvPr id="4" name="Group 4"/>
          <p:cNvGrpSpPr/>
          <p:nvPr/>
        </p:nvGrpSpPr>
        <p:grpSpPr>
          <a:xfrm rot="5400000">
            <a:off x="999668" y="3001005"/>
            <a:ext cx="433314" cy="375250"/>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sp>
        <p:nvSpPr>
          <p:cNvPr id="6" name="TextBox 6"/>
          <p:cNvSpPr txBox="1"/>
          <p:nvPr/>
        </p:nvSpPr>
        <p:spPr>
          <a:xfrm>
            <a:off x="1648211" y="4673228"/>
            <a:ext cx="12719758" cy="492633"/>
          </a:xfrm>
          <a:prstGeom prst="rect">
            <a:avLst/>
          </a:prstGeom>
        </p:spPr>
        <p:txBody>
          <a:bodyPr lIns="0" tIns="0" rIns="0" bIns="0" rtlCol="0" anchor="t">
            <a:spAutoFit/>
          </a:bodyPr>
          <a:lstStyle/>
          <a:p>
            <a:pPr>
              <a:lnSpc>
                <a:spcPts val="3936"/>
              </a:lnSpc>
            </a:pPr>
            <a:r>
              <a:rPr lang="en-US" sz="3200" spc="352">
                <a:solidFill>
                  <a:srgbClr val="E2EDF1"/>
                </a:solidFill>
                <a:latin typeface="Montserrat Classic Bold"/>
              </a:rPr>
              <a:t>ORDINAL</a:t>
            </a:r>
          </a:p>
        </p:txBody>
      </p:sp>
      <p:grpSp>
        <p:nvGrpSpPr>
          <p:cNvPr id="7" name="Group 7"/>
          <p:cNvGrpSpPr/>
          <p:nvPr/>
        </p:nvGrpSpPr>
        <p:grpSpPr>
          <a:xfrm rot="5400000">
            <a:off x="999668" y="4761579"/>
            <a:ext cx="433314" cy="375250"/>
            <a:chOff x="0" y="0"/>
            <a:chExt cx="6350000" cy="5499100"/>
          </a:xfrm>
        </p:grpSpPr>
        <p:sp>
          <p:nvSpPr>
            <p:cNvPr id="8" name="Freeform 8"/>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sp>
        <p:nvSpPr>
          <p:cNvPr id="9" name="TextBox 9"/>
          <p:cNvSpPr txBox="1"/>
          <p:nvPr/>
        </p:nvSpPr>
        <p:spPr>
          <a:xfrm>
            <a:off x="1648211" y="6454842"/>
            <a:ext cx="12719758" cy="492633"/>
          </a:xfrm>
          <a:prstGeom prst="rect">
            <a:avLst/>
          </a:prstGeom>
        </p:spPr>
        <p:txBody>
          <a:bodyPr lIns="0" tIns="0" rIns="0" bIns="0" rtlCol="0" anchor="t">
            <a:spAutoFit/>
          </a:bodyPr>
          <a:lstStyle/>
          <a:p>
            <a:pPr>
              <a:lnSpc>
                <a:spcPts val="3936"/>
              </a:lnSpc>
            </a:pPr>
            <a:r>
              <a:rPr lang="en-US" sz="3200" spc="352">
                <a:solidFill>
                  <a:srgbClr val="E2EDF1"/>
                </a:solidFill>
                <a:latin typeface="Montserrat Classic Bold"/>
              </a:rPr>
              <a:t>INTERVAL-RATIO</a:t>
            </a:r>
          </a:p>
        </p:txBody>
      </p:sp>
      <p:grpSp>
        <p:nvGrpSpPr>
          <p:cNvPr id="10" name="Group 10"/>
          <p:cNvGrpSpPr/>
          <p:nvPr/>
        </p:nvGrpSpPr>
        <p:grpSpPr>
          <a:xfrm rot="5400000">
            <a:off x="999668" y="6543194"/>
            <a:ext cx="433314" cy="375250"/>
            <a:chOff x="0" y="0"/>
            <a:chExt cx="6350000" cy="5499100"/>
          </a:xfrm>
        </p:grpSpPr>
        <p:sp>
          <p:nvSpPr>
            <p:cNvPr id="11" name="Freeform 11"/>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pic>
        <p:nvPicPr>
          <p:cNvPr id="12" name="Picture 12"/>
          <p:cNvPicPr>
            <a:picLocks noChangeAspect="1"/>
          </p:cNvPicPr>
          <p:nvPr/>
        </p:nvPicPr>
        <p:blipFill>
          <a:blip r:embed="rId2"/>
          <a:srcRect l="35200" r="43945"/>
          <a:stretch>
            <a:fillRect/>
          </a:stretch>
        </p:blipFill>
        <p:spPr>
          <a:xfrm>
            <a:off x="15017205" y="-218701"/>
            <a:ext cx="3270795" cy="10724403"/>
          </a:xfrm>
          <a:prstGeom prst="rect">
            <a:avLst/>
          </a:prstGeom>
        </p:spPr>
      </p:pic>
      <p:grpSp>
        <p:nvGrpSpPr>
          <p:cNvPr id="13" name="Group 13"/>
          <p:cNvGrpSpPr/>
          <p:nvPr/>
        </p:nvGrpSpPr>
        <p:grpSpPr>
          <a:xfrm>
            <a:off x="15938153" y="-1105827"/>
            <a:ext cx="1428900" cy="12498655"/>
            <a:chOff x="0" y="0"/>
            <a:chExt cx="468385" cy="4096986"/>
          </a:xfrm>
        </p:grpSpPr>
        <p:sp>
          <p:nvSpPr>
            <p:cNvPr id="14" name="Freeform 14"/>
            <p:cNvSpPr/>
            <p:nvPr/>
          </p:nvSpPr>
          <p:spPr>
            <a:xfrm>
              <a:off x="0" y="0"/>
              <a:ext cx="468385" cy="4096986"/>
            </a:xfrm>
            <a:custGeom>
              <a:avLst/>
              <a:gdLst/>
              <a:ahLst/>
              <a:cxnLst/>
              <a:rect l="l" t="t" r="r" b="b"/>
              <a:pathLst>
                <a:path w="468385" h="4096986">
                  <a:moveTo>
                    <a:pt x="0" y="0"/>
                  </a:moveTo>
                  <a:lnTo>
                    <a:pt x="0" y="4096986"/>
                  </a:lnTo>
                  <a:lnTo>
                    <a:pt x="468385" y="4096986"/>
                  </a:lnTo>
                  <a:lnTo>
                    <a:pt x="468385" y="0"/>
                  </a:lnTo>
                  <a:lnTo>
                    <a:pt x="0" y="0"/>
                  </a:lnTo>
                  <a:close/>
                  <a:moveTo>
                    <a:pt x="407425" y="4036026"/>
                  </a:moveTo>
                  <a:lnTo>
                    <a:pt x="59690" y="4036026"/>
                  </a:lnTo>
                  <a:lnTo>
                    <a:pt x="59690" y="59690"/>
                  </a:lnTo>
                  <a:lnTo>
                    <a:pt x="407425" y="59690"/>
                  </a:lnTo>
                  <a:lnTo>
                    <a:pt x="407425" y="4036026"/>
                  </a:lnTo>
                  <a:close/>
                </a:path>
              </a:pathLst>
            </a:custGeom>
            <a:solidFill>
              <a:srgbClr val="04345C"/>
            </a:solidFill>
          </p:spPr>
        </p:sp>
      </p:grpSp>
      <p:sp>
        <p:nvSpPr>
          <p:cNvPr id="15" name="TextBox 15"/>
          <p:cNvSpPr txBox="1"/>
          <p:nvPr/>
        </p:nvSpPr>
        <p:spPr>
          <a:xfrm>
            <a:off x="1648211" y="3549422"/>
            <a:ext cx="12719758" cy="438785"/>
          </a:xfrm>
          <a:prstGeom prst="rect">
            <a:avLst/>
          </a:prstGeom>
        </p:spPr>
        <p:txBody>
          <a:bodyPr lIns="0" tIns="0" rIns="0" bIns="0" rtlCol="0" anchor="t">
            <a:spAutoFit/>
          </a:bodyPr>
          <a:lstStyle/>
          <a:p>
            <a:pPr>
              <a:lnSpc>
                <a:spcPts val="3640"/>
              </a:lnSpc>
            </a:pPr>
            <a:r>
              <a:rPr lang="en-US" sz="2600" spc="104">
                <a:solidFill>
                  <a:srgbClr val="E2EDF1"/>
                </a:solidFill>
                <a:latin typeface="Montserrat Light"/>
              </a:rPr>
              <a:t>least sophisticated</a:t>
            </a:r>
          </a:p>
        </p:txBody>
      </p:sp>
      <p:sp>
        <p:nvSpPr>
          <p:cNvPr id="16" name="TextBox 16"/>
          <p:cNvSpPr txBox="1"/>
          <p:nvPr/>
        </p:nvSpPr>
        <p:spPr>
          <a:xfrm>
            <a:off x="1648211" y="5309996"/>
            <a:ext cx="12719758" cy="438785"/>
          </a:xfrm>
          <a:prstGeom prst="rect">
            <a:avLst/>
          </a:prstGeom>
        </p:spPr>
        <p:txBody>
          <a:bodyPr lIns="0" tIns="0" rIns="0" bIns="0" rtlCol="0" anchor="t">
            <a:spAutoFit/>
          </a:bodyPr>
          <a:lstStyle/>
          <a:p>
            <a:pPr>
              <a:lnSpc>
                <a:spcPts val="3640"/>
              </a:lnSpc>
            </a:pPr>
            <a:r>
              <a:rPr lang="en-US" sz="2600" spc="104">
                <a:solidFill>
                  <a:srgbClr val="E2EDF1"/>
                </a:solidFill>
                <a:latin typeface="Montserrat Light"/>
              </a:rPr>
              <a:t>more sophisticated</a:t>
            </a:r>
          </a:p>
        </p:txBody>
      </p:sp>
      <p:sp>
        <p:nvSpPr>
          <p:cNvPr id="17" name="TextBox 17"/>
          <p:cNvSpPr txBox="1"/>
          <p:nvPr/>
        </p:nvSpPr>
        <p:spPr>
          <a:xfrm>
            <a:off x="1648211" y="7091610"/>
            <a:ext cx="12719758" cy="438785"/>
          </a:xfrm>
          <a:prstGeom prst="rect">
            <a:avLst/>
          </a:prstGeom>
        </p:spPr>
        <p:txBody>
          <a:bodyPr lIns="0" tIns="0" rIns="0" bIns="0" rtlCol="0" anchor="t">
            <a:spAutoFit/>
          </a:bodyPr>
          <a:lstStyle/>
          <a:p>
            <a:pPr>
              <a:lnSpc>
                <a:spcPts val="3640"/>
              </a:lnSpc>
            </a:pPr>
            <a:r>
              <a:rPr lang="en-US" sz="2600" spc="104">
                <a:solidFill>
                  <a:srgbClr val="E2EDF1"/>
                </a:solidFill>
                <a:latin typeface="Montserrat Light"/>
              </a:rPr>
              <a:t>most sophisticated</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rcRect t="22385" b="2614"/>
          <a:stretch>
            <a:fillRect/>
          </a:stretch>
        </a:blipFill>
        <a:effectLst/>
      </p:bgPr>
    </p:bg>
    <p:spTree>
      <p:nvGrpSpPr>
        <p:cNvPr id="1" name=""/>
        <p:cNvGrpSpPr/>
        <p:nvPr/>
      </p:nvGrpSpPr>
      <p:grpSpPr>
        <a:xfrm>
          <a:off x="0" y="0"/>
          <a:ext cx="0" cy="0"/>
          <a:chOff x="0" y="0"/>
          <a:chExt cx="0" cy="0"/>
        </a:xfrm>
      </p:grpSpPr>
      <p:sp>
        <p:nvSpPr>
          <p:cNvPr id="2" name="TextBox 2"/>
          <p:cNvSpPr txBox="1"/>
          <p:nvPr/>
        </p:nvSpPr>
        <p:spPr>
          <a:xfrm>
            <a:off x="1003543" y="1162050"/>
            <a:ext cx="13977055" cy="132588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LEVELS OF MEASUREMENT</a:t>
            </a:r>
          </a:p>
        </p:txBody>
      </p:sp>
      <p:sp>
        <p:nvSpPr>
          <p:cNvPr id="3" name="AutoShape 3"/>
          <p:cNvSpPr/>
          <p:nvPr/>
        </p:nvSpPr>
        <p:spPr>
          <a:xfrm>
            <a:off x="6132909" y="4129405"/>
            <a:ext cx="76200" cy="4419600"/>
          </a:xfrm>
          <a:prstGeom prst="rect">
            <a:avLst/>
          </a:prstGeom>
          <a:solidFill>
            <a:srgbClr val="E2EDF1"/>
          </a:solidFill>
        </p:spPr>
      </p:sp>
      <p:sp>
        <p:nvSpPr>
          <p:cNvPr id="4" name="AutoShape 4"/>
          <p:cNvSpPr/>
          <p:nvPr/>
        </p:nvSpPr>
        <p:spPr>
          <a:xfrm>
            <a:off x="12002691" y="4838700"/>
            <a:ext cx="76200" cy="4419600"/>
          </a:xfrm>
          <a:prstGeom prst="rect">
            <a:avLst/>
          </a:prstGeom>
          <a:solidFill>
            <a:srgbClr val="E2EDF1"/>
          </a:solidFill>
        </p:spPr>
      </p:sp>
      <p:grpSp>
        <p:nvGrpSpPr>
          <p:cNvPr id="5" name="Group 5"/>
          <p:cNvGrpSpPr/>
          <p:nvPr/>
        </p:nvGrpSpPr>
        <p:grpSpPr>
          <a:xfrm>
            <a:off x="1028700" y="3165735"/>
            <a:ext cx="4607718" cy="6346940"/>
            <a:chOff x="0" y="0"/>
            <a:chExt cx="6143624" cy="8462586"/>
          </a:xfrm>
        </p:grpSpPr>
        <p:sp>
          <p:nvSpPr>
            <p:cNvPr id="6" name="TextBox 6"/>
            <p:cNvSpPr txBox="1"/>
            <p:nvPr/>
          </p:nvSpPr>
          <p:spPr>
            <a:xfrm>
              <a:off x="0" y="1165166"/>
              <a:ext cx="6143624" cy="7297420"/>
            </a:xfrm>
            <a:prstGeom prst="rect">
              <a:avLst/>
            </a:prstGeom>
          </p:spPr>
          <p:txBody>
            <a:bodyPr lIns="0" tIns="0" rIns="0" bIns="0" rtlCol="0" anchor="t">
              <a:spAutoFit/>
            </a:bodyPr>
            <a:lstStyle/>
            <a:p>
              <a:pPr>
                <a:lnSpc>
                  <a:spcPts val="3359"/>
                </a:lnSpc>
              </a:pPr>
              <a:r>
                <a:rPr lang="en-US" sz="2400" spc="48">
                  <a:solidFill>
                    <a:srgbClr val="E2EDF1"/>
                  </a:solidFill>
                  <a:latin typeface="Montserrat Light"/>
                </a:rPr>
                <a:t>Attributes have only the characteristics of exhaustiveness and mutually exclusiveness. Simple categories. </a:t>
              </a:r>
            </a:p>
            <a:p>
              <a:pPr>
                <a:lnSpc>
                  <a:spcPts val="3359"/>
                </a:lnSpc>
              </a:pPr>
              <a:endParaRPr lang="en-US" sz="2400" spc="48">
                <a:solidFill>
                  <a:srgbClr val="E2EDF1"/>
                </a:solidFill>
                <a:latin typeface="Montserrat Light"/>
              </a:endParaRPr>
            </a:p>
            <a:p>
              <a:pPr>
                <a:lnSpc>
                  <a:spcPts val="3359"/>
                </a:lnSpc>
              </a:pPr>
              <a:r>
                <a:rPr lang="en-US" sz="2400" spc="48">
                  <a:solidFill>
                    <a:srgbClr val="E2EDF1"/>
                  </a:solidFill>
                  <a:latin typeface="Montserrat Light"/>
                </a:rPr>
                <a:t>Attributes that classify, but cannot be ranked</a:t>
              </a:r>
            </a:p>
            <a:p>
              <a:pPr>
                <a:lnSpc>
                  <a:spcPts val="3359"/>
                </a:lnSpc>
              </a:pPr>
              <a:endParaRPr lang="en-US" sz="2400" spc="48">
                <a:solidFill>
                  <a:srgbClr val="E2EDF1"/>
                </a:solidFill>
                <a:latin typeface="Montserrat Light"/>
              </a:endParaRPr>
            </a:p>
            <a:p>
              <a:pPr marL="396240" lvl="1" indent="-198120">
                <a:lnSpc>
                  <a:spcPts val="3359"/>
                </a:lnSpc>
                <a:buFont typeface="Arial"/>
                <a:buChar char="•"/>
              </a:pPr>
              <a:r>
                <a:rPr lang="en-US" sz="2400" spc="48">
                  <a:solidFill>
                    <a:srgbClr val="E2EDF1"/>
                  </a:solidFill>
                  <a:latin typeface="Montserrat Light Italics"/>
                </a:rPr>
                <a:t>religious affiliation, college major, hair color, birthplace, nationality</a:t>
              </a:r>
            </a:p>
            <a:p>
              <a:pPr>
                <a:lnSpc>
                  <a:spcPts val="3359"/>
                </a:lnSpc>
              </a:pPr>
              <a:endParaRPr lang="en-US" sz="2400" spc="48">
                <a:solidFill>
                  <a:srgbClr val="E2EDF1"/>
                </a:solidFill>
                <a:latin typeface="Montserrat Light Italics"/>
              </a:endParaRPr>
            </a:p>
          </p:txBody>
        </p:sp>
        <p:sp>
          <p:nvSpPr>
            <p:cNvPr id="7" name="TextBox 7"/>
            <p:cNvSpPr txBox="1"/>
            <p:nvPr/>
          </p:nvSpPr>
          <p:spPr>
            <a:xfrm>
              <a:off x="0" y="-57150"/>
              <a:ext cx="6143624"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NOMINAL</a:t>
              </a:r>
            </a:p>
          </p:txBody>
        </p:sp>
      </p:grpSp>
      <p:grpSp>
        <p:nvGrpSpPr>
          <p:cNvPr id="8" name="Group 8"/>
          <p:cNvGrpSpPr/>
          <p:nvPr/>
        </p:nvGrpSpPr>
        <p:grpSpPr>
          <a:xfrm>
            <a:off x="6840141" y="3165735"/>
            <a:ext cx="4607718" cy="4251440"/>
            <a:chOff x="0" y="0"/>
            <a:chExt cx="6143624" cy="5668586"/>
          </a:xfrm>
        </p:grpSpPr>
        <p:sp>
          <p:nvSpPr>
            <p:cNvPr id="9" name="TextBox 9"/>
            <p:cNvSpPr txBox="1"/>
            <p:nvPr/>
          </p:nvSpPr>
          <p:spPr>
            <a:xfrm>
              <a:off x="0" y="1165166"/>
              <a:ext cx="6143624" cy="4503420"/>
            </a:xfrm>
            <a:prstGeom prst="rect">
              <a:avLst/>
            </a:prstGeom>
          </p:spPr>
          <p:txBody>
            <a:bodyPr lIns="0" tIns="0" rIns="0" bIns="0" rtlCol="0" anchor="t">
              <a:spAutoFit/>
            </a:bodyPr>
            <a:lstStyle/>
            <a:p>
              <a:pPr>
                <a:lnSpc>
                  <a:spcPts val="3359"/>
                </a:lnSpc>
              </a:pPr>
              <a:r>
                <a:rPr lang="en-US" sz="2400" spc="48">
                  <a:solidFill>
                    <a:srgbClr val="E2EDF1"/>
                  </a:solidFill>
                  <a:latin typeface="Montserrat Light"/>
                </a:rPr>
                <a:t>Attributes that classify and can be logically rank-ordered but lack an associated numerical value</a:t>
              </a:r>
            </a:p>
            <a:p>
              <a:pPr>
                <a:lnSpc>
                  <a:spcPts val="3359"/>
                </a:lnSpc>
              </a:pPr>
              <a:endParaRPr lang="en-US" sz="2400" spc="48">
                <a:solidFill>
                  <a:srgbClr val="E2EDF1"/>
                </a:solidFill>
                <a:latin typeface="Montserrat Light"/>
              </a:endParaRPr>
            </a:p>
            <a:p>
              <a:pPr marL="396240" lvl="1" indent="-198120">
                <a:lnSpc>
                  <a:spcPts val="3359"/>
                </a:lnSpc>
                <a:buFont typeface="Arial"/>
                <a:buChar char="•"/>
              </a:pPr>
              <a:r>
                <a:rPr lang="en-US" sz="2400" spc="48">
                  <a:solidFill>
                    <a:srgbClr val="E2EDF1"/>
                  </a:solidFill>
                  <a:latin typeface="Montserrat Light Italics"/>
                </a:rPr>
                <a:t>socioeconomic status, level of conflict, prejudice, conservativeness</a:t>
              </a:r>
            </a:p>
          </p:txBody>
        </p:sp>
        <p:sp>
          <p:nvSpPr>
            <p:cNvPr id="10" name="TextBox 10"/>
            <p:cNvSpPr txBox="1"/>
            <p:nvPr/>
          </p:nvSpPr>
          <p:spPr>
            <a:xfrm>
              <a:off x="0" y="-57150"/>
              <a:ext cx="6143624"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ORDINAL</a:t>
              </a:r>
            </a:p>
          </p:txBody>
        </p:sp>
      </p:grpSp>
      <p:grpSp>
        <p:nvGrpSpPr>
          <p:cNvPr id="11" name="Group 11"/>
          <p:cNvGrpSpPr/>
          <p:nvPr/>
        </p:nvGrpSpPr>
        <p:grpSpPr>
          <a:xfrm>
            <a:off x="12651582" y="3165735"/>
            <a:ext cx="4658032" cy="5070590"/>
            <a:chOff x="0" y="0"/>
            <a:chExt cx="6210709" cy="6760786"/>
          </a:xfrm>
        </p:grpSpPr>
        <p:sp>
          <p:nvSpPr>
            <p:cNvPr id="12" name="TextBox 12"/>
            <p:cNvSpPr txBox="1"/>
            <p:nvPr/>
          </p:nvSpPr>
          <p:spPr>
            <a:xfrm>
              <a:off x="0" y="1165166"/>
              <a:ext cx="6143624" cy="5595620"/>
            </a:xfrm>
            <a:prstGeom prst="rect">
              <a:avLst/>
            </a:prstGeom>
          </p:spPr>
          <p:txBody>
            <a:bodyPr lIns="0" tIns="0" rIns="0" bIns="0" rtlCol="0" anchor="t">
              <a:spAutoFit/>
            </a:bodyPr>
            <a:lstStyle/>
            <a:p>
              <a:pPr>
                <a:lnSpc>
                  <a:spcPts val="3359"/>
                </a:lnSpc>
              </a:pPr>
              <a:r>
                <a:rPr lang="en-US" sz="2400" spc="48">
                  <a:solidFill>
                    <a:srgbClr val="E2EDF1"/>
                  </a:solidFill>
                  <a:latin typeface="Montserrat Light"/>
                </a:rPr>
                <a:t>Distance between attributes has meaning. </a:t>
              </a:r>
            </a:p>
            <a:p>
              <a:pPr>
                <a:lnSpc>
                  <a:spcPts val="3359"/>
                </a:lnSpc>
              </a:pPr>
              <a:endParaRPr lang="en-US" sz="2400" spc="48">
                <a:solidFill>
                  <a:srgbClr val="E2EDF1"/>
                </a:solidFill>
                <a:latin typeface="Montserrat Light"/>
              </a:endParaRPr>
            </a:p>
            <a:p>
              <a:pPr>
                <a:lnSpc>
                  <a:spcPts val="3359"/>
                </a:lnSpc>
              </a:pPr>
              <a:r>
                <a:rPr lang="en-US" sz="2400" spc="48">
                  <a:solidFill>
                    <a:srgbClr val="E2EDF1"/>
                  </a:solidFill>
                  <a:latin typeface="Montserrat Light"/>
                </a:rPr>
                <a:t>Attributes classify, can be rank-ordered, and have an equal numerical distance between values</a:t>
              </a:r>
            </a:p>
            <a:p>
              <a:pPr>
                <a:lnSpc>
                  <a:spcPts val="3359"/>
                </a:lnSpc>
              </a:pPr>
              <a:endParaRPr lang="en-US" sz="2400" spc="48">
                <a:solidFill>
                  <a:srgbClr val="E2EDF1"/>
                </a:solidFill>
                <a:latin typeface="Montserrat Light"/>
              </a:endParaRPr>
            </a:p>
            <a:p>
              <a:pPr marL="396240" lvl="1" indent="-198120">
                <a:lnSpc>
                  <a:spcPts val="3359"/>
                </a:lnSpc>
                <a:buFont typeface="Arial"/>
                <a:buChar char="•"/>
              </a:pPr>
              <a:r>
                <a:rPr lang="en-US" sz="2400" spc="48">
                  <a:solidFill>
                    <a:srgbClr val="E2EDF1"/>
                  </a:solidFill>
                  <a:latin typeface="Montserrat Light Italics"/>
                </a:rPr>
                <a:t>temperature (Fahrenheit), IQ score</a:t>
              </a:r>
            </a:p>
          </p:txBody>
        </p:sp>
        <p:sp>
          <p:nvSpPr>
            <p:cNvPr id="13" name="TextBox 13"/>
            <p:cNvSpPr txBox="1"/>
            <p:nvPr/>
          </p:nvSpPr>
          <p:spPr>
            <a:xfrm>
              <a:off x="67085" y="-57150"/>
              <a:ext cx="6143624"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INTERVAL-RATIO</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2EDF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2" r="12"/>
          <a:stretch>
            <a:fillRect/>
          </a:stretch>
        </p:blipFill>
        <p:spPr>
          <a:xfrm>
            <a:off x="6895561" y="732434"/>
            <a:ext cx="10363739" cy="8822133"/>
          </a:xfrm>
          <a:prstGeom prst="rect">
            <a:avLst/>
          </a:prstGeom>
        </p:spPr>
      </p:pic>
      <p:sp>
        <p:nvSpPr>
          <p:cNvPr id="3" name="TextBox 3"/>
          <p:cNvSpPr txBox="1"/>
          <p:nvPr/>
        </p:nvSpPr>
        <p:spPr>
          <a:xfrm>
            <a:off x="1028700" y="1779675"/>
            <a:ext cx="7959316" cy="2602230"/>
          </a:xfrm>
          <a:prstGeom prst="rect">
            <a:avLst/>
          </a:prstGeom>
        </p:spPr>
        <p:txBody>
          <a:bodyPr lIns="0" tIns="0" rIns="0" bIns="0" rtlCol="0" anchor="t">
            <a:spAutoFit/>
          </a:bodyPr>
          <a:lstStyle/>
          <a:p>
            <a:pPr>
              <a:lnSpc>
                <a:spcPts val="10080"/>
              </a:lnSpc>
            </a:pPr>
            <a:r>
              <a:rPr lang="en-US" sz="9600" spc="288">
                <a:solidFill>
                  <a:srgbClr val="04345C"/>
                </a:solidFill>
                <a:latin typeface="League Gothic"/>
              </a:rPr>
              <a:t>LEVELS OF MEASUREMENT</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rcRect t="15572"/>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039100" y="-609600"/>
            <a:ext cx="11430000" cy="11087100"/>
          </a:xfrm>
          <a:prstGeom prst="rect">
            <a:avLst/>
          </a:prstGeom>
          <a:solidFill>
            <a:srgbClr val="E2EDF1"/>
          </a:solidFill>
        </p:spPr>
      </p:sp>
      <p:grpSp>
        <p:nvGrpSpPr>
          <p:cNvPr id="3" name="Group 3"/>
          <p:cNvGrpSpPr/>
          <p:nvPr/>
        </p:nvGrpSpPr>
        <p:grpSpPr>
          <a:xfrm>
            <a:off x="1028700" y="2518981"/>
            <a:ext cx="6052258" cy="5249037"/>
            <a:chOff x="0" y="0"/>
            <a:chExt cx="8069677" cy="6998716"/>
          </a:xfrm>
        </p:grpSpPr>
        <p:sp>
          <p:nvSpPr>
            <p:cNvPr id="4" name="TextBox 4"/>
            <p:cNvSpPr txBox="1"/>
            <p:nvPr/>
          </p:nvSpPr>
          <p:spPr>
            <a:xfrm>
              <a:off x="0" y="133350"/>
              <a:ext cx="8069677" cy="351409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ENSURING RELIABILITY</a:t>
              </a:r>
            </a:p>
          </p:txBody>
        </p:sp>
        <p:sp>
          <p:nvSpPr>
            <p:cNvPr id="5" name="TextBox 5"/>
            <p:cNvSpPr txBox="1"/>
            <p:nvPr/>
          </p:nvSpPr>
          <p:spPr>
            <a:xfrm>
              <a:off x="0" y="4145915"/>
              <a:ext cx="8069677" cy="2852801"/>
            </a:xfrm>
            <a:prstGeom prst="rect">
              <a:avLst/>
            </a:prstGeom>
          </p:spPr>
          <p:txBody>
            <a:bodyPr lIns="0" tIns="0" rIns="0" bIns="0" rtlCol="0" anchor="t">
              <a:spAutoFit/>
            </a:bodyPr>
            <a:lstStyle/>
            <a:p>
              <a:pPr>
                <a:lnSpc>
                  <a:spcPts val="3444"/>
                </a:lnSpc>
              </a:pPr>
              <a:r>
                <a:rPr lang="en-US" sz="2800" spc="308">
                  <a:solidFill>
                    <a:srgbClr val="E2EDF1"/>
                  </a:solidFill>
                  <a:latin typeface="Montserrat Classic"/>
                </a:rPr>
                <a:t>SAME OBSERVATIONS WOULD OCCUR WITH REPEATED MEASUREMENTS OF THE SAME PHENOMENON</a:t>
              </a:r>
            </a:p>
          </p:txBody>
        </p:sp>
      </p:grpSp>
      <p:grpSp>
        <p:nvGrpSpPr>
          <p:cNvPr id="6" name="Group 6"/>
          <p:cNvGrpSpPr/>
          <p:nvPr/>
        </p:nvGrpSpPr>
        <p:grpSpPr>
          <a:xfrm>
            <a:off x="9763511" y="1028700"/>
            <a:ext cx="7495789" cy="1909308"/>
            <a:chOff x="0" y="0"/>
            <a:chExt cx="9994385" cy="2545743"/>
          </a:xfrm>
        </p:grpSpPr>
        <p:sp>
          <p:nvSpPr>
            <p:cNvPr id="7" name="TextBox 7"/>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TEST-RETEST</a:t>
              </a:r>
            </a:p>
          </p:txBody>
        </p:sp>
        <p:sp>
          <p:nvSpPr>
            <p:cNvPr id="8" name="TextBox 8"/>
            <p:cNvSpPr txBox="1"/>
            <p:nvPr/>
          </p:nvSpPr>
          <p:spPr>
            <a:xfrm>
              <a:off x="0" y="861723"/>
              <a:ext cx="9994385" cy="16840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making the same measurement more than once</a:t>
              </a:r>
            </a:p>
            <a:p>
              <a:pPr>
                <a:lnSpc>
                  <a:spcPts val="3359"/>
                </a:lnSpc>
              </a:pPr>
              <a:endParaRPr lang="en-US" sz="2400" spc="96">
                <a:solidFill>
                  <a:srgbClr val="000000"/>
                </a:solidFill>
                <a:latin typeface="Montserrat Light Italics"/>
              </a:endParaRPr>
            </a:p>
          </p:txBody>
        </p:sp>
      </p:grpSp>
      <p:grpSp>
        <p:nvGrpSpPr>
          <p:cNvPr id="9" name="Group 9"/>
          <p:cNvGrpSpPr/>
          <p:nvPr/>
        </p:nvGrpSpPr>
        <p:grpSpPr>
          <a:xfrm rot="5400000">
            <a:off x="9114968" y="1107526"/>
            <a:ext cx="433314" cy="375250"/>
            <a:chOff x="0" y="0"/>
            <a:chExt cx="6350000" cy="5499100"/>
          </a:xfrm>
        </p:grpSpPr>
        <p:sp>
          <p:nvSpPr>
            <p:cNvPr id="10" name="Freeform 10"/>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11" name="Group 11"/>
          <p:cNvGrpSpPr/>
          <p:nvPr/>
        </p:nvGrpSpPr>
        <p:grpSpPr>
          <a:xfrm>
            <a:off x="9763511" y="3234192"/>
            <a:ext cx="7495789" cy="1909308"/>
            <a:chOff x="0" y="0"/>
            <a:chExt cx="9994385" cy="2545743"/>
          </a:xfrm>
        </p:grpSpPr>
        <p:sp>
          <p:nvSpPr>
            <p:cNvPr id="12" name="TextBox 12"/>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SPLIT-HALF</a:t>
              </a:r>
            </a:p>
          </p:txBody>
        </p:sp>
        <p:sp>
          <p:nvSpPr>
            <p:cNvPr id="13" name="TextBox 13"/>
            <p:cNvSpPr txBox="1"/>
            <p:nvPr/>
          </p:nvSpPr>
          <p:spPr>
            <a:xfrm>
              <a:off x="0" y="861723"/>
              <a:ext cx="9994385" cy="16840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multiple sets of randomly assigned variables should produce the same classifications</a:t>
              </a:r>
            </a:p>
            <a:p>
              <a:pPr>
                <a:lnSpc>
                  <a:spcPts val="3359"/>
                </a:lnSpc>
              </a:pPr>
              <a:endParaRPr lang="en-US" sz="2400" spc="96">
                <a:solidFill>
                  <a:srgbClr val="000000"/>
                </a:solidFill>
                <a:latin typeface="Montserrat Light Italics"/>
              </a:endParaRPr>
            </a:p>
          </p:txBody>
        </p:sp>
      </p:grpSp>
      <p:grpSp>
        <p:nvGrpSpPr>
          <p:cNvPr id="14" name="Group 14"/>
          <p:cNvGrpSpPr/>
          <p:nvPr/>
        </p:nvGrpSpPr>
        <p:grpSpPr>
          <a:xfrm rot="5400000">
            <a:off x="9114968" y="3313019"/>
            <a:ext cx="433314" cy="375250"/>
            <a:chOff x="0" y="0"/>
            <a:chExt cx="6350000" cy="5499100"/>
          </a:xfrm>
        </p:grpSpPr>
        <p:sp>
          <p:nvSpPr>
            <p:cNvPr id="15" name="Freeform 1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16" name="Group 16"/>
          <p:cNvGrpSpPr/>
          <p:nvPr/>
        </p:nvGrpSpPr>
        <p:grpSpPr>
          <a:xfrm>
            <a:off x="9763511" y="5626608"/>
            <a:ext cx="7495789" cy="1490208"/>
            <a:chOff x="0" y="0"/>
            <a:chExt cx="9994385" cy="1986943"/>
          </a:xfrm>
        </p:grpSpPr>
        <p:sp>
          <p:nvSpPr>
            <p:cNvPr id="17" name="TextBox 17"/>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ESTABLISHED MEASURES</a:t>
              </a:r>
            </a:p>
          </p:txBody>
        </p:sp>
        <p:sp>
          <p:nvSpPr>
            <p:cNvPr id="18" name="TextBox 18"/>
            <p:cNvSpPr txBox="1"/>
            <p:nvPr/>
          </p:nvSpPr>
          <p:spPr>
            <a:xfrm>
              <a:off x="0" y="861723"/>
              <a:ext cx="9994385" cy="11252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using measures that have proven reliable in other research</a:t>
              </a:r>
            </a:p>
          </p:txBody>
        </p:sp>
      </p:grpSp>
      <p:grpSp>
        <p:nvGrpSpPr>
          <p:cNvPr id="19" name="Group 19"/>
          <p:cNvGrpSpPr/>
          <p:nvPr/>
        </p:nvGrpSpPr>
        <p:grpSpPr>
          <a:xfrm rot="5400000">
            <a:off x="9114968" y="5738391"/>
            <a:ext cx="433314" cy="375250"/>
            <a:chOff x="0" y="0"/>
            <a:chExt cx="6350000" cy="5499100"/>
          </a:xfrm>
        </p:grpSpPr>
        <p:sp>
          <p:nvSpPr>
            <p:cNvPr id="20" name="Freeform 20"/>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21" name="Group 21"/>
          <p:cNvGrpSpPr/>
          <p:nvPr/>
        </p:nvGrpSpPr>
        <p:grpSpPr>
          <a:xfrm>
            <a:off x="9763511" y="7768092"/>
            <a:ext cx="7495789" cy="1490208"/>
            <a:chOff x="0" y="0"/>
            <a:chExt cx="9994385" cy="1986943"/>
          </a:xfrm>
        </p:grpSpPr>
        <p:sp>
          <p:nvSpPr>
            <p:cNvPr id="22" name="TextBox 22"/>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INTER-RATER RELIABILITY</a:t>
              </a:r>
            </a:p>
          </p:txBody>
        </p:sp>
        <p:sp>
          <p:nvSpPr>
            <p:cNvPr id="23" name="TextBox 23"/>
            <p:cNvSpPr txBox="1"/>
            <p:nvPr/>
          </p:nvSpPr>
          <p:spPr>
            <a:xfrm>
              <a:off x="0" y="861723"/>
              <a:ext cx="9994385" cy="11252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testing how close research workers are in their coding of the data</a:t>
              </a:r>
            </a:p>
          </p:txBody>
        </p:sp>
      </p:grpSp>
      <p:grpSp>
        <p:nvGrpSpPr>
          <p:cNvPr id="24" name="Group 24"/>
          <p:cNvGrpSpPr/>
          <p:nvPr/>
        </p:nvGrpSpPr>
        <p:grpSpPr>
          <a:xfrm rot="5400000">
            <a:off x="9114968" y="7846919"/>
            <a:ext cx="433314" cy="375250"/>
            <a:chOff x="0" y="0"/>
            <a:chExt cx="6350000" cy="5499100"/>
          </a:xfrm>
        </p:grpSpPr>
        <p:sp>
          <p:nvSpPr>
            <p:cNvPr id="25" name="Freeform 2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rcRect t="15572"/>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039100" y="-609600"/>
            <a:ext cx="11430000" cy="11087100"/>
          </a:xfrm>
          <a:prstGeom prst="rect">
            <a:avLst/>
          </a:prstGeom>
          <a:solidFill>
            <a:srgbClr val="E2EDF1"/>
          </a:solidFill>
        </p:spPr>
      </p:sp>
      <p:grpSp>
        <p:nvGrpSpPr>
          <p:cNvPr id="3" name="Group 3"/>
          <p:cNvGrpSpPr/>
          <p:nvPr/>
        </p:nvGrpSpPr>
        <p:grpSpPr>
          <a:xfrm>
            <a:off x="1028700" y="2733294"/>
            <a:ext cx="6052258" cy="4820412"/>
            <a:chOff x="0" y="0"/>
            <a:chExt cx="8069677" cy="6427216"/>
          </a:xfrm>
        </p:grpSpPr>
        <p:sp>
          <p:nvSpPr>
            <p:cNvPr id="4" name="TextBox 4"/>
            <p:cNvSpPr txBox="1"/>
            <p:nvPr/>
          </p:nvSpPr>
          <p:spPr>
            <a:xfrm>
              <a:off x="0" y="133350"/>
              <a:ext cx="8069677" cy="351409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ENSURING VALIDITY</a:t>
              </a:r>
            </a:p>
          </p:txBody>
        </p:sp>
        <p:sp>
          <p:nvSpPr>
            <p:cNvPr id="5" name="TextBox 5"/>
            <p:cNvSpPr txBox="1"/>
            <p:nvPr/>
          </p:nvSpPr>
          <p:spPr>
            <a:xfrm>
              <a:off x="0" y="4145915"/>
              <a:ext cx="8069677" cy="2281301"/>
            </a:xfrm>
            <a:prstGeom prst="rect">
              <a:avLst/>
            </a:prstGeom>
          </p:spPr>
          <p:txBody>
            <a:bodyPr lIns="0" tIns="0" rIns="0" bIns="0" rtlCol="0" anchor="t">
              <a:spAutoFit/>
            </a:bodyPr>
            <a:lstStyle/>
            <a:p>
              <a:pPr>
                <a:lnSpc>
                  <a:spcPts val="3444"/>
                </a:lnSpc>
              </a:pPr>
              <a:r>
                <a:rPr lang="en-US" sz="2800" spc="308">
                  <a:solidFill>
                    <a:srgbClr val="E2EDF1"/>
                  </a:solidFill>
                  <a:latin typeface="Montserrat Classic"/>
                </a:rPr>
                <a:t>MEASUREMENTS THAT ACCURATELY REFLECT THE THING IT IS INTENDED TO MEASURE</a:t>
              </a:r>
            </a:p>
          </p:txBody>
        </p:sp>
      </p:grpSp>
      <p:grpSp>
        <p:nvGrpSpPr>
          <p:cNvPr id="6" name="Group 6"/>
          <p:cNvGrpSpPr/>
          <p:nvPr/>
        </p:nvGrpSpPr>
        <p:grpSpPr>
          <a:xfrm>
            <a:off x="9763511" y="1028700"/>
            <a:ext cx="7495789" cy="1909308"/>
            <a:chOff x="0" y="0"/>
            <a:chExt cx="9994385" cy="2545743"/>
          </a:xfrm>
        </p:grpSpPr>
        <p:sp>
          <p:nvSpPr>
            <p:cNvPr id="7" name="TextBox 7"/>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FACE VALIDITY</a:t>
              </a:r>
            </a:p>
          </p:txBody>
        </p:sp>
        <p:sp>
          <p:nvSpPr>
            <p:cNvPr id="8" name="TextBox 8"/>
            <p:cNvSpPr txBox="1"/>
            <p:nvPr/>
          </p:nvSpPr>
          <p:spPr>
            <a:xfrm>
              <a:off x="0" y="861723"/>
              <a:ext cx="9994385" cy="16840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measurement that seems to make reasonable sense</a:t>
              </a:r>
            </a:p>
            <a:p>
              <a:pPr>
                <a:lnSpc>
                  <a:spcPts val="3359"/>
                </a:lnSpc>
              </a:pPr>
              <a:endParaRPr lang="en-US" sz="2400" spc="96">
                <a:solidFill>
                  <a:srgbClr val="000000"/>
                </a:solidFill>
                <a:latin typeface="Montserrat Light Italics"/>
              </a:endParaRPr>
            </a:p>
          </p:txBody>
        </p:sp>
      </p:grpSp>
      <p:grpSp>
        <p:nvGrpSpPr>
          <p:cNvPr id="9" name="Group 9"/>
          <p:cNvGrpSpPr/>
          <p:nvPr/>
        </p:nvGrpSpPr>
        <p:grpSpPr>
          <a:xfrm rot="5400000">
            <a:off x="9114968" y="1107526"/>
            <a:ext cx="433314" cy="375250"/>
            <a:chOff x="0" y="0"/>
            <a:chExt cx="6350000" cy="5499100"/>
          </a:xfrm>
        </p:grpSpPr>
        <p:sp>
          <p:nvSpPr>
            <p:cNvPr id="10" name="Freeform 10"/>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11" name="Group 11"/>
          <p:cNvGrpSpPr/>
          <p:nvPr/>
        </p:nvGrpSpPr>
        <p:grpSpPr>
          <a:xfrm>
            <a:off x="9763511" y="2796042"/>
            <a:ext cx="7495789" cy="2347458"/>
            <a:chOff x="0" y="0"/>
            <a:chExt cx="9994385" cy="3129943"/>
          </a:xfrm>
        </p:grpSpPr>
        <p:sp>
          <p:nvSpPr>
            <p:cNvPr id="12" name="TextBox 12"/>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CRITERION-RELATED</a:t>
              </a:r>
            </a:p>
          </p:txBody>
        </p:sp>
        <p:sp>
          <p:nvSpPr>
            <p:cNvPr id="13" name="TextBox 13"/>
            <p:cNvSpPr txBox="1"/>
            <p:nvPr/>
          </p:nvSpPr>
          <p:spPr>
            <a:xfrm>
              <a:off x="0" y="861723"/>
              <a:ext cx="9994385" cy="22682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measurement related to some external criterion/outcome (e.g. written DMV test and clean driving records)</a:t>
              </a:r>
            </a:p>
            <a:p>
              <a:pPr>
                <a:lnSpc>
                  <a:spcPts val="3359"/>
                </a:lnSpc>
              </a:pPr>
              <a:endParaRPr lang="en-US" sz="2400" spc="96">
                <a:solidFill>
                  <a:srgbClr val="000000"/>
                </a:solidFill>
                <a:latin typeface="Montserrat Light Italics"/>
              </a:endParaRPr>
            </a:p>
          </p:txBody>
        </p:sp>
      </p:grpSp>
      <p:grpSp>
        <p:nvGrpSpPr>
          <p:cNvPr id="14" name="Group 14"/>
          <p:cNvGrpSpPr/>
          <p:nvPr/>
        </p:nvGrpSpPr>
        <p:grpSpPr>
          <a:xfrm rot="5400000">
            <a:off x="9114968" y="2874869"/>
            <a:ext cx="433314" cy="375250"/>
            <a:chOff x="0" y="0"/>
            <a:chExt cx="6350000" cy="5499100"/>
          </a:xfrm>
        </p:grpSpPr>
        <p:sp>
          <p:nvSpPr>
            <p:cNvPr id="15" name="Freeform 1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16" name="Group 16"/>
          <p:cNvGrpSpPr/>
          <p:nvPr/>
        </p:nvGrpSpPr>
        <p:grpSpPr>
          <a:xfrm>
            <a:off x="9763511" y="5143500"/>
            <a:ext cx="7495789" cy="2366508"/>
            <a:chOff x="0" y="0"/>
            <a:chExt cx="9994385" cy="3155343"/>
          </a:xfrm>
        </p:grpSpPr>
        <p:sp>
          <p:nvSpPr>
            <p:cNvPr id="17" name="TextBox 17"/>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CONSTRUCT</a:t>
              </a:r>
            </a:p>
          </p:txBody>
        </p:sp>
        <p:sp>
          <p:nvSpPr>
            <p:cNvPr id="18" name="TextBox 18"/>
            <p:cNvSpPr txBox="1"/>
            <p:nvPr/>
          </p:nvSpPr>
          <p:spPr>
            <a:xfrm>
              <a:off x="0" y="861723"/>
              <a:ext cx="9994385" cy="22936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degree to which a measure relates to other variables as expected within a system of theoretical relationships  (e.g. marital satisfaction related to marital fidelity)</a:t>
              </a:r>
            </a:p>
          </p:txBody>
        </p:sp>
      </p:grpSp>
      <p:grpSp>
        <p:nvGrpSpPr>
          <p:cNvPr id="19" name="Group 19"/>
          <p:cNvGrpSpPr/>
          <p:nvPr/>
        </p:nvGrpSpPr>
        <p:grpSpPr>
          <a:xfrm rot="5400000">
            <a:off x="9114968" y="5255283"/>
            <a:ext cx="433314" cy="375250"/>
            <a:chOff x="0" y="0"/>
            <a:chExt cx="6350000" cy="5499100"/>
          </a:xfrm>
        </p:grpSpPr>
        <p:sp>
          <p:nvSpPr>
            <p:cNvPr id="20" name="Freeform 20"/>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grpSp>
        <p:nvGrpSpPr>
          <p:cNvPr id="21" name="Group 21"/>
          <p:cNvGrpSpPr/>
          <p:nvPr/>
        </p:nvGrpSpPr>
        <p:grpSpPr>
          <a:xfrm>
            <a:off x="9763511" y="7768092"/>
            <a:ext cx="7495789" cy="1928358"/>
            <a:chOff x="0" y="0"/>
            <a:chExt cx="9994385" cy="2571143"/>
          </a:xfrm>
        </p:grpSpPr>
        <p:sp>
          <p:nvSpPr>
            <p:cNvPr id="22" name="TextBox 22"/>
            <p:cNvSpPr txBox="1"/>
            <p:nvPr/>
          </p:nvSpPr>
          <p:spPr>
            <a:xfrm>
              <a:off x="0" y="-9525"/>
              <a:ext cx="9994385"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CONTENT</a:t>
              </a:r>
            </a:p>
          </p:txBody>
        </p:sp>
        <p:sp>
          <p:nvSpPr>
            <p:cNvPr id="23" name="TextBox 23"/>
            <p:cNvSpPr txBox="1"/>
            <p:nvPr/>
          </p:nvSpPr>
          <p:spPr>
            <a:xfrm>
              <a:off x="0" y="861723"/>
              <a:ext cx="9994385" cy="1709420"/>
            </a:xfrm>
            <a:prstGeom prst="rect">
              <a:avLst/>
            </a:prstGeom>
          </p:spPr>
          <p:txBody>
            <a:bodyPr lIns="0" tIns="0" rIns="0" bIns="0" rtlCol="0" anchor="t">
              <a:spAutoFit/>
            </a:bodyPr>
            <a:lstStyle/>
            <a:p>
              <a:pPr>
                <a:lnSpc>
                  <a:spcPts val="3359"/>
                </a:lnSpc>
              </a:pPr>
              <a:r>
                <a:rPr lang="en-US" sz="2400" spc="96">
                  <a:solidFill>
                    <a:srgbClr val="000000"/>
                  </a:solidFill>
                  <a:latin typeface="Montserrat Light Italics"/>
                </a:rPr>
                <a:t>measure that covers the range of meanings included within a concept (e.g. math ability covers +/- , algebra, precal, calc)</a:t>
              </a:r>
            </a:p>
          </p:txBody>
        </p:sp>
      </p:grpSp>
      <p:grpSp>
        <p:nvGrpSpPr>
          <p:cNvPr id="24" name="Group 24"/>
          <p:cNvGrpSpPr/>
          <p:nvPr/>
        </p:nvGrpSpPr>
        <p:grpSpPr>
          <a:xfrm rot="5400000">
            <a:off x="9114968" y="7846919"/>
            <a:ext cx="433314" cy="375250"/>
            <a:chOff x="0" y="0"/>
            <a:chExt cx="6350000" cy="5499100"/>
          </a:xfrm>
        </p:grpSpPr>
        <p:sp>
          <p:nvSpPr>
            <p:cNvPr id="25" name="Freeform 2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04345C"/>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2EDF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028700" y="3056944"/>
            <a:ext cx="16230600" cy="5291093"/>
          </a:xfrm>
          <a:prstGeom prst="rect">
            <a:avLst/>
          </a:prstGeom>
        </p:spPr>
      </p:pic>
      <p:sp>
        <p:nvSpPr>
          <p:cNvPr id="3" name="TextBox 3"/>
          <p:cNvSpPr txBox="1"/>
          <p:nvPr/>
        </p:nvSpPr>
        <p:spPr>
          <a:xfrm>
            <a:off x="1028700" y="1162050"/>
            <a:ext cx="16230600" cy="1325880"/>
          </a:xfrm>
          <a:prstGeom prst="rect">
            <a:avLst/>
          </a:prstGeom>
        </p:spPr>
        <p:txBody>
          <a:bodyPr lIns="0" tIns="0" rIns="0" bIns="0" rtlCol="0" anchor="t">
            <a:spAutoFit/>
          </a:bodyPr>
          <a:lstStyle/>
          <a:p>
            <a:pPr algn="r">
              <a:lnSpc>
                <a:spcPts val="10080"/>
              </a:lnSpc>
            </a:pPr>
            <a:r>
              <a:rPr lang="en-US" sz="9600" spc="288">
                <a:solidFill>
                  <a:srgbClr val="04345C"/>
                </a:solidFill>
                <a:latin typeface="League Gothic"/>
              </a:rPr>
              <a:t>NO VALIDITY WITHOUT RELIABILITY</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rcRect t="15572"/>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rot="-1756921">
            <a:off x="-2729131" y="4598752"/>
            <a:ext cx="28593171" cy="10924387"/>
          </a:xfrm>
          <a:prstGeom prst="rect">
            <a:avLst/>
          </a:prstGeom>
          <a:solidFill>
            <a:srgbClr val="FFFFFF">
              <a:alpha val="3921"/>
            </a:srgbClr>
          </a:solidFill>
        </p:spPr>
      </p:sp>
      <p:grpSp>
        <p:nvGrpSpPr>
          <p:cNvPr id="3" name="Group 3"/>
          <p:cNvGrpSpPr/>
          <p:nvPr/>
        </p:nvGrpSpPr>
        <p:grpSpPr>
          <a:xfrm>
            <a:off x="2822221" y="3029009"/>
            <a:ext cx="12643558" cy="2884475"/>
            <a:chOff x="0" y="0"/>
            <a:chExt cx="16858077" cy="3845966"/>
          </a:xfrm>
        </p:grpSpPr>
        <p:sp>
          <p:nvSpPr>
            <p:cNvPr id="4" name="TextBox 4"/>
            <p:cNvSpPr txBox="1"/>
            <p:nvPr/>
          </p:nvSpPr>
          <p:spPr>
            <a:xfrm>
              <a:off x="0" y="1184681"/>
              <a:ext cx="16858077" cy="2661285"/>
            </a:xfrm>
            <a:prstGeom prst="rect">
              <a:avLst/>
            </a:prstGeom>
          </p:spPr>
          <p:txBody>
            <a:bodyPr lIns="0" tIns="0" rIns="0" bIns="0" rtlCol="0" anchor="t">
              <a:spAutoFit/>
            </a:bodyPr>
            <a:lstStyle/>
            <a:p>
              <a:pPr algn="ctr">
                <a:lnSpc>
                  <a:spcPts val="8040"/>
                </a:lnSpc>
              </a:pPr>
              <a:r>
                <a:rPr lang="en-US" sz="6000" spc="120">
                  <a:solidFill>
                    <a:srgbClr val="E2EDF1"/>
                  </a:solidFill>
                  <a:latin typeface="Montserrat Classic Bold"/>
                </a:rPr>
                <a:t>The type of observation you use to indicate a variable</a:t>
              </a:r>
            </a:p>
          </p:txBody>
        </p:sp>
        <p:sp>
          <p:nvSpPr>
            <p:cNvPr id="5" name="TextBox 5"/>
            <p:cNvSpPr txBox="1"/>
            <p:nvPr/>
          </p:nvSpPr>
          <p:spPr>
            <a:xfrm>
              <a:off x="2286000" y="-9525"/>
              <a:ext cx="12286077" cy="653669"/>
            </a:xfrm>
            <a:prstGeom prst="rect">
              <a:avLst/>
            </a:prstGeom>
          </p:spPr>
          <p:txBody>
            <a:bodyPr lIns="0" tIns="0" rIns="0" bIns="0" rtlCol="0" anchor="t">
              <a:spAutoFit/>
            </a:bodyPr>
            <a:lstStyle/>
            <a:p>
              <a:pPr algn="ctr">
                <a:lnSpc>
                  <a:spcPts val="3936"/>
                </a:lnSpc>
              </a:pPr>
              <a:r>
                <a:rPr lang="en-US" sz="3200" spc="352">
                  <a:solidFill>
                    <a:srgbClr val="E2EDF1"/>
                  </a:solidFill>
                  <a:latin typeface="Montserrat Classic Bold"/>
                </a:rPr>
                <a:t>MEASUREMENT</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2EDF1"/>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786150"/>
            <a:ext cx="7959316" cy="4752800"/>
            <a:chOff x="0" y="0"/>
            <a:chExt cx="10612421" cy="6337067"/>
          </a:xfrm>
        </p:grpSpPr>
        <p:sp>
          <p:nvSpPr>
            <p:cNvPr id="3" name="TextBox 3"/>
            <p:cNvSpPr txBox="1"/>
            <p:nvPr/>
          </p:nvSpPr>
          <p:spPr>
            <a:xfrm>
              <a:off x="0" y="133350"/>
              <a:ext cx="10612421" cy="1812290"/>
            </a:xfrm>
            <a:prstGeom prst="rect">
              <a:avLst/>
            </a:prstGeom>
          </p:spPr>
          <p:txBody>
            <a:bodyPr lIns="0" tIns="0" rIns="0" bIns="0" rtlCol="0" anchor="t">
              <a:spAutoFit/>
            </a:bodyPr>
            <a:lstStyle/>
            <a:p>
              <a:pPr>
                <a:lnSpc>
                  <a:spcPts val="10080"/>
                </a:lnSpc>
              </a:pPr>
              <a:r>
                <a:rPr lang="en-US" sz="9600" spc="288">
                  <a:solidFill>
                    <a:srgbClr val="04345C"/>
                  </a:solidFill>
                  <a:latin typeface="League Gothic"/>
                </a:rPr>
                <a:t>MEASUREMENT</a:t>
              </a:r>
            </a:p>
          </p:txBody>
        </p:sp>
        <p:sp>
          <p:nvSpPr>
            <p:cNvPr id="4" name="TextBox 4"/>
            <p:cNvSpPr txBox="1"/>
            <p:nvPr/>
          </p:nvSpPr>
          <p:spPr>
            <a:xfrm>
              <a:off x="0" y="2444904"/>
              <a:ext cx="9847677" cy="6536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HOW WOULD YOU MEASURE?</a:t>
              </a:r>
            </a:p>
          </p:txBody>
        </p:sp>
        <p:sp>
          <p:nvSpPr>
            <p:cNvPr id="5" name="TextBox 5"/>
            <p:cNvSpPr txBox="1"/>
            <p:nvPr/>
          </p:nvSpPr>
          <p:spPr>
            <a:xfrm>
              <a:off x="0" y="3742669"/>
              <a:ext cx="9847677" cy="2594398"/>
            </a:xfrm>
            <a:prstGeom prst="rect">
              <a:avLst/>
            </a:prstGeom>
          </p:spPr>
          <p:txBody>
            <a:bodyPr lIns="0" tIns="0" rIns="0" bIns="0" rtlCol="0" anchor="t">
              <a:spAutoFit/>
            </a:bodyPr>
            <a:lstStyle/>
            <a:p>
              <a:pPr marL="462280" lvl="1" indent="-231140">
                <a:lnSpc>
                  <a:spcPts val="3919"/>
                </a:lnSpc>
                <a:buFont typeface="Arial"/>
                <a:buChar char="•"/>
              </a:pPr>
              <a:r>
                <a:rPr lang="en-US" sz="2800" spc="56">
                  <a:solidFill>
                    <a:srgbClr val="04345C"/>
                  </a:solidFill>
                  <a:latin typeface="Montserrat Light"/>
                </a:rPr>
                <a:t>political party affiliation</a:t>
              </a:r>
            </a:p>
            <a:p>
              <a:pPr marL="462280" lvl="1" indent="-231140">
                <a:lnSpc>
                  <a:spcPts val="3919"/>
                </a:lnSpc>
                <a:buFont typeface="Arial"/>
                <a:buChar char="•"/>
              </a:pPr>
              <a:r>
                <a:rPr lang="en-US" sz="2800" spc="56">
                  <a:solidFill>
                    <a:srgbClr val="04345C"/>
                  </a:solidFill>
                  <a:latin typeface="Montserrat Light"/>
                </a:rPr>
                <a:t>age</a:t>
              </a:r>
            </a:p>
            <a:p>
              <a:pPr marL="462280" lvl="1" indent="-231140">
                <a:lnSpc>
                  <a:spcPts val="3919"/>
                </a:lnSpc>
                <a:buFont typeface="Arial"/>
                <a:buChar char="•"/>
              </a:pPr>
              <a:r>
                <a:rPr lang="en-US" sz="2800" spc="56">
                  <a:solidFill>
                    <a:srgbClr val="04345C"/>
                  </a:solidFill>
                  <a:latin typeface="Montserrat Light"/>
                </a:rPr>
                <a:t>grade point average</a:t>
              </a:r>
            </a:p>
            <a:p>
              <a:pPr marL="462280" lvl="1" indent="-231140">
                <a:lnSpc>
                  <a:spcPts val="3919"/>
                </a:lnSpc>
                <a:buFont typeface="Arial"/>
                <a:buChar char="•"/>
              </a:pPr>
              <a:r>
                <a:rPr lang="en-US" sz="2800" spc="56">
                  <a:solidFill>
                    <a:srgbClr val="04345C"/>
                  </a:solidFill>
                  <a:latin typeface="Montserrat Light"/>
                </a:rPr>
                <a:t>religious affiliation</a:t>
              </a:r>
            </a:p>
          </p:txBody>
        </p:sp>
      </p:grpSp>
      <p:pic>
        <p:nvPicPr>
          <p:cNvPr id="6" name="Picture 6"/>
          <p:cNvPicPr>
            <a:picLocks noChangeAspect="1"/>
          </p:cNvPicPr>
          <p:nvPr/>
        </p:nvPicPr>
        <p:blipFill>
          <a:blip r:embed="rId3"/>
          <a:srcRect l="27455" r="27455"/>
          <a:stretch>
            <a:fillRect/>
          </a:stretch>
        </p:blipFill>
        <p:spPr>
          <a:xfrm>
            <a:off x="11094262" y="-152400"/>
            <a:ext cx="7193738" cy="10629900"/>
          </a:xfrm>
          <a:prstGeom prst="rect">
            <a:avLst/>
          </a:prstGeom>
        </p:spPr>
      </p:pic>
      <p:grpSp>
        <p:nvGrpSpPr>
          <p:cNvPr id="7" name="Group 7"/>
          <p:cNvGrpSpPr/>
          <p:nvPr/>
        </p:nvGrpSpPr>
        <p:grpSpPr>
          <a:xfrm>
            <a:off x="13274331" y="-1105827"/>
            <a:ext cx="2833601" cy="12498655"/>
            <a:chOff x="0" y="0"/>
            <a:chExt cx="928838" cy="4096986"/>
          </a:xfrm>
        </p:grpSpPr>
        <p:sp>
          <p:nvSpPr>
            <p:cNvPr id="8" name="Freeform 8"/>
            <p:cNvSpPr/>
            <p:nvPr/>
          </p:nvSpPr>
          <p:spPr>
            <a:xfrm>
              <a:off x="0" y="0"/>
              <a:ext cx="928838" cy="4096986"/>
            </a:xfrm>
            <a:custGeom>
              <a:avLst/>
              <a:gdLst/>
              <a:ahLst/>
              <a:cxnLst/>
              <a:rect l="l" t="t" r="r" b="b"/>
              <a:pathLst>
                <a:path w="928838" h="4096986">
                  <a:moveTo>
                    <a:pt x="0" y="0"/>
                  </a:moveTo>
                  <a:lnTo>
                    <a:pt x="0" y="4096986"/>
                  </a:lnTo>
                  <a:lnTo>
                    <a:pt x="928838" y="4096986"/>
                  </a:lnTo>
                  <a:lnTo>
                    <a:pt x="928838" y="0"/>
                  </a:lnTo>
                  <a:lnTo>
                    <a:pt x="0" y="0"/>
                  </a:lnTo>
                  <a:close/>
                  <a:moveTo>
                    <a:pt x="867878" y="4036026"/>
                  </a:moveTo>
                  <a:lnTo>
                    <a:pt x="59690" y="4036026"/>
                  </a:lnTo>
                  <a:lnTo>
                    <a:pt x="59690" y="59690"/>
                  </a:lnTo>
                  <a:lnTo>
                    <a:pt x="867878" y="59690"/>
                  </a:lnTo>
                  <a:lnTo>
                    <a:pt x="867878" y="4036026"/>
                  </a:lnTo>
                  <a:close/>
                </a:path>
              </a:pathLst>
            </a:custGeom>
            <a:solidFill>
              <a:srgbClr val="E2EDF1"/>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rcRect t="12500" b="12500"/>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504950" y="1466850"/>
            <a:ext cx="21297900" cy="7353300"/>
          </a:xfrm>
          <a:prstGeom prst="rect">
            <a:avLst/>
          </a:prstGeom>
          <a:solidFill>
            <a:srgbClr val="E2EDF1"/>
          </a:solidFill>
        </p:spPr>
      </p:sp>
      <p:sp>
        <p:nvSpPr>
          <p:cNvPr id="3" name="TextBox 3"/>
          <p:cNvSpPr txBox="1"/>
          <p:nvPr/>
        </p:nvSpPr>
        <p:spPr>
          <a:xfrm>
            <a:off x="1028700" y="4547235"/>
            <a:ext cx="7500058" cy="1325880"/>
          </a:xfrm>
          <a:prstGeom prst="rect">
            <a:avLst/>
          </a:prstGeom>
        </p:spPr>
        <p:txBody>
          <a:bodyPr lIns="0" tIns="0" rIns="0" bIns="0" rtlCol="0" anchor="t">
            <a:spAutoFit/>
          </a:bodyPr>
          <a:lstStyle/>
          <a:p>
            <a:pPr>
              <a:lnSpc>
                <a:spcPts val="10080"/>
              </a:lnSpc>
            </a:pPr>
            <a:r>
              <a:rPr lang="en-US" sz="9600" spc="288">
                <a:solidFill>
                  <a:srgbClr val="04345C"/>
                </a:solidFill>
                <a:latin typeface="League Gothic"/>
              </a:rPr>
              <a:t>MEASUREMENT</a:t>
            </a:r>
          </a:p>
        </p:txBody>
      </p:sp>
      <p:grpSp>
        <p:nvGrpSpPr>
          <p:cNvPr id="4" name="Group 4"/>
          <p:cNvGrpSpPr/>
          <p:nvPr/>
        </p:nvGrpSpPr>
        <p:grpSpPr>
          <a:xfrm>
            <a:off x="9949742" y="4033943"/>
            <a:ext cx="6776158" cy="2501031"/>
            <a:chOff x="0" y="0"/>
            <a:chExt cx="9034877" cy="3334708"/>
          </a:xfrm>
        </p:grpSpPr>
        <p:sp>
          <p:nvSpPr>
            <p:cNvPr id="5" name="TextBox 5"/>
            <p:cNvSpPr txBox="1"/>
            <p:nvPr/>
          </p:nvSpPr>
          <p:spPr>
            <a:xfrm>
              <a:off x="0" y="-9525"/>
              <a:ext cx="9034877" cy="1314069"/>
            </a:xfrm>
            <a:prstGeom prst="rect">
              <a:avLst/>
            </a:prstGeom>
          </p:spPr>
          <p:txBody>
            <a:bodyPr lIns="0" tIns="0" rIns="0" bIns="0" rtlCol="0" anchor="t">
              <a:spAutoFit/>
            </a:bodyPr>
            <a:lstStyle/>
            <a:p>
              <a:pPr>
                <a:lnSpc>
                  <a:spcPts val="3936"/>
                </a:lnSpc>
              </a:pPr>
              <a:r>
                <a:rPr lang="en-US" sz="3200" spc="352">
                  <a:solidFill>
                    <a:srgbClr val="04345C"/>
                  </a:solidFill>
                  <a:latin typeface="Montserrat Classic Bold"/>
                </a:rPr>
                <a:t>HOW WOULD YOU MEASURE?</a:t>
              </a:r>
            </a:p>
          </p:txBody>
        </p:sp>
        <p:sp>
          <p:nvSpPr>
            <p:cNvPr id="6" name="TextBox 6"/>
            <p:cNvSpPr txBox="1"/>
            <p:nvPr/>
          </p:nvSpPr>
          <p:spPr>
            <a:xfrm>
              <a:off x="0" y="2061110"/>
              <a:ext cx="9034877" cy="1273598"/>
            </a:xfrm>
            <a:prstGeom prst="rect">
              <a:avLst/>
            </a:prstGeom>
          </p:spPr>
          <p:txBody>
            <a:bodyPr lIns="0" tIns="0" rIns="0" bIns="0" rtlCol="0" anchor="t">
              <a:spAutoFit/>
            </a:bodyPr>
            <a:lstStyle/>
            <a:p>
              <a:pPr marL="462280" lvl="1" indent="-231140">
                <a:lnSpc>
                  <a:spcPts val="3919"/>
                </a:lnSpc>
                <a:buFont typeface="Arial"/>
                <a:buChar char="•"/>
              </a:pPr>
              <a:r>
                <a:rPr lang="en-US" sz="2800" spc="56">
                  <a:solidFill>
                    <a:srgbClr val="04345C"/>
                  </a:solidFill>
                  <a:latin typeface="Montserrat Light"/>
                </a:rPr>
                <a:t>prejudice</a:t>
              </a:r>
            </a:p>
            <a:p>
              <a:pPr marL="462280" lvl="1" indent="-231140">
                <a:lnSpc>
                  <a:spcPts val="3919"/>
                </a:lnSpc>
                <a:buFont typeface="Arial"/>
                <a:buChar char="•"/>
              </a:pPr>
              <a:r>
                <a:rPr lang="en-US" sz="2800" spc="56">
                  <a:solidFill>
                    <a:srgbClr val="04345C"/>
                  </a:solidFill>
                  <a:latin typeface="Montserrat Light"/>
                </a:rPr>
                <a:t>compassion</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00100" y="-762000"/>
            <a:ext cx="3124201" cy="11811000"/>
          </a:xfrm>
          <a:prstGeom prst="rect">
            <a:avLst/>
          </a:prstGeom>
          <a:solidFill>
            <a:srgbClr val="E2EDF1">
              <a:alpha val="9803"/>
            </a:srgbClr>
          </a:solidFill>
        </p:spPr>
      </p:sp>
      <p:grpSp>
        <p:nvGrpSpPr>
          <p:cNvPr id="3" name="Group 3"/>
          <p:cNvGrpSpPr/>
          <p:nvPr/>
        </p:nvGrpSpPr>
        <p:grpSpPr>
          <a:xfrm>
            <a:off x="3276600" y="1233398"/>
            <a:ext cx="14358054" cy="7164460"/>
            <a:chOff x="0" y="0"/>
            <a:chExt cx="19144073" cy="9552613"/>
          </a:xfrm>
        </p:grpSpPr>
        <p:sp>
          <p:nvSpPr>
            <p:cNvPr id="4" name="TextBox 4"/>
            <p:cNvSpPr txBox="1"/>
            <p:nvPr/>
          </p:nvSpPr>
          <p:spPr>
            <a:xfrm>
              <a:off x="0" y="133350"/>
              <a:ext cx="19144073" cy="351409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MEASURING THE SOCIAL WORLD WITH CONSTRUCTS</a:t>
              </a:r>
            </a:p>
          </p:txBody>
        </p:sp>
        <p:sp>
          <p:nvSpPr>
            <p:cNvPr id="5" name="TextBox 5"/>
            <p:cNvSpPr txBox="1"/>
            <p:nvPr/>
          </p:nvSpPr>
          <p:spPr>
            <a:xfrm>
              <a:off x="0" y="4660479"/>
              <a:ext cx="17421223"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CONSTRUCTS</a:t>
              </a:r>
            </a:p>
          </p:txBody>
        </p:sp>
        <p:sp>
          <p:nvSpPr>
            <p:cNvPr id="6" name="TextBox 6"/>
            <p:cNvSpPr txBox="1"/>
            <p:nvPr/>
          </p:nvSpPr>
          <p:spPr>
            <a:xfrm>
              <a:off x="0" y="5637415"/>
              <a:ext cx="17421223" cy="3915198"/>
            </a:xfrm>
            <a:prstGeom prst="rect">
              <a:avLst/>
            </a:prstGeom>
          </p:spPr>
          <p:txBody>
            <a:bodyPr lIns="0" tIns="0" rIns="0" bIns="0" rtlCol="0" anchor="t">
              <a:spAutoFit/>
            </a:bodyPr>
            <a:lstStyle/>
            <a:p>
              <a:pPr>
                <a:lnSpc>
                  <a:spcPts val="3919"/>
                </a:lnSpc>
              </a:pPr>
              <a:r>
                <a:rPr lang="en-US" sz="2800" spc="56">
                  <a:solidFill>
                    <a:srgbClr val="E2EDF1"/>
                  </a:solidFill>
                  <a:latin typeface="Montserrat Light"/>
                </a:rPr>
                <a:t>Theoretical variables, not observed directly or indirectly but having agreed upon meanings (e.g. intelligence)</a:t>
              </a:r>
            </a:p>
            <a:p>
              <a:pPr>
                <a:lnSpc>
                  <a:spcPts val="3919"/>
                </a:lnSpc>
              </a:pPr>
              <a:endParaRPr lang="en-US" sz="2800" spc="56">
                <a:solidFill>
                  <a:srgbClr val="E2EDF1"/>
                </a:solidFill>
                <a:latin typeface="Montserrat Light"/>
              </a:endParaRPr>
            </a:p>
            <a:p>
              <a:pPr>
                <a:lnSpc>
                  <a:spcPts val="3919"/>
                </a:lnSpc>
              </a:pPr>
              <a:r>
                <a:rPr lang="en-US" sz="2800" spc="56">
                  <a:solidFill>
                    <a:srgbClr val="E2EDF1"/>
                  </a:solidFill>
                  <a:latin typeface="Montserrat Light"/>
                </a:rPr>
                <a:t>Have no intrinsic reality, only the meaning we agree to give it</a:t>
              </a:r>
            </a:p>
            <a:p>
              <a:pPr>
                <a:lnSpc>
                  <a:spcPts val="3919"/>
                </a:lnSpc>
              </a:pPr>
              <a:endParaRPr lang="en-US" sz="2800" spc="56">
                <a:solidFill>
                  <a:srgbClr val="E2EDF1"/>
                </a:solidFill>
                <a:latin typeface="Montserrat Light"/>
              </a:endParaRPr>
            </a:p>
            <a:p>
              <a:pPr>
                <a:lnSpc>
                  <a:spcPts val="3919"/>
                </a:lnSpc>
              </a:pPr>
              <a:endParaRPr lang="en-US" sz="2800" spc="56">
                <a:solidFill>
                  <a:srgbClr val="E2EDF1"/>
                </a:solidFill>
                <a:latin typeface="Montserrat Light"/>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028700" y="1028700"/>
            <a:ext cx="8001000" cy="8229600"/>
          </a:xfrm>
          <a:prstGeom prst="rect">
            <a:avLst/>
          </a:prstGeom>
          <a:solidFill>
            <a:srgbClr val="E2EDF1">
              <a:alpha val="9803"/>
            </a:srgbClr>
          </a:solidFill>
        </p:spPr>
      </p:sp>
      <p:sp>
        <p:nvSpPr>
          <p:cNvPr id="3" name="AutoShape 3"/>
          <p:cNvSpPr/>
          <p:nvPr/>
        </p:nvSpPr>
        <p:spPr>
          <a:xfrm>
            <a:off x="9258300" y="1028700"/>
            <a:ext cx="8001000" cy="8229600"/>
          </a:xfrm>
          <a:prstGeom prst="rect">
            <a:avLst/>
          </a:prstGeom>
          <a:solidFill>
            <a:srgbClr val="E2EDF1">
              <a:alpha val="9803"/>
            </a:srgbClr>
          </a:solidFill>
        </p:spPr>
      </p:sp>
      <p:grpSp>
        <p:nvGrpSpPr>
          <p:cNvPr id="4" name="Group 4"/>
          <p:cNvGrpSpPr/>
          <p:nvPr/>
        </p:nvGrpSpPr>
        <p:grpSpPr>
          <a:xfrm>
            <a:off x="2231671" y="3231744"/>
            <a:ext cx="5595058" cy="3823512"/>
            <a:chOff x="0" y="0"/>
            <a:chExt cx="7460077" cy="5098016"/>
          </a:xfrm>
        </p:grpSpPr>
        <p:sp>
          <p:nvSpPr>
            <p:cNvPr id="5" name="TextBox 5"/>
            <p:cNvSpPr txBox="1"/>
            <p:nvPr/>
          </p:nvSpPr>
          <p:spPr>
            <a:xfrm>
              <a:off x="2" y="133350"/>
              <a:ext cx="7460073" cy="1812290"/>
            </a:xfrm>
            <a:prstGeom prst="rect">
              <a:avLst/>
            </a:prstGeom>
          </p:spPr>
          <p:txBody>
            <a:bodyPr lIns="0" tIns="0" rIns="0" bIns="0" rtlCol="0" anchor="t">
              <a:spAutoFit/>
            </a:bodyPr>
            <a:lstStyle/>
            <a:p>
              <a:pPr algn="ctr">
                <a:lnSpc>
                  <a:spcPts val="10080"/>
                </a:lnSpc>
              </a:pPr>
              <a:r>
                <a:rPr lang="en-US" sz="9600" spc="288">
                  <a:solidFill>
                    <a:srgbClr val="E2EDF1"/>
                  </a:solidFill>
                  <a:latin typeface="League Gothic"/>
                </a:rPr>
                <a:t>CLEAR</a:t>
              </a:r>
            </a:p>
          </p:txBody>
        </p:sp>
        <p:sp>
          <p:nvSpPr>
            <p:cNvPr id="6" name="TextBox 6"/>
            <p:cNvSpPr txBox="1"/>
            <p:nvPr/>
          </p:nvSpPr>
          <p:spPr>
            <a:xfrm>
              <a:off x="0" y="2297666"/>
              <a:ext cx="7460077" cy="2800350"/>
            </a:xfrm>
            <a:prstGeom prst="rect">
              <a:avLst/>
            </a:prstGeom>
          </p:spPr>
          <p:txBody>
            <a:bodyPr lIns="0" tIns="0" rIns="0" bIns="0" rtlCol="0" anchor="t">
              <a:spAutoFit/>
            </a:bodyPr>
            <a:lstStyle/>
            <a:p>
              <a:pPr algn="ctr">
                <a:lnSpc>
                  <a:spcPts val="4200"/>
                </a:lnSpc>
              </a:pPr>
              <a:r>
                <a:rPr lang="en-US" sz="3000" spc="300">
                  <a:solidFill>
                    <a:srgbClr val="E2EDF1"/>
                  </a:solidFill>
                  <a:latin typeface="Montserrat Light"/>
                </a:rPr>
                <a:t>AGE</a:t>
              </a:r>
            </a:p>
            <a:p>
              <a:pPr algn="ctr">
                <a:lnSpc>
                  <a:spcPts val="4200"/>
                </a:lnSpc>
              </a:pPr>
              <a:r>
                <a:rPr lang="en-US" sz="3000" spc="300">
                  <a:solidFill>
                    <a:srgbClr val="E2EDF1"/>
                  </a:solidFill>
                  <a:latin typeface="Montserrat Light"/>
                </a:rPr>
                <a:t>RACE/ETHNICITY</a:t>
              </a:r>
            </a:p>
            <a:p>
              <a:pPr algn="ctr">
                <a:lnSpc>
                  <a:spcPts val="4200"/>
                </a:lnSpc>
              </a:pPr>
              <a:r>
                <a:rPr lang="en-US" sz="3000" spc="300">
                  <a:solidFill>
                    <a:srgbClr val="E2EDF1"/>
                  </a:solidFill>
                  <a:latin typeface="Montserrat Light"/>
                </a:rPr>
                <a:t>HEIGHT</a:t>
              </a:r>
            </a:p>
            <a:p>
              <a:pPr algn="ctr">
                <a:lnSpc>
                  <a:spcPts val="4200"/>
                </a:lnSpc>
              </a:pPr>
              <a:r>
                <a:rPr lang="en-US" sz="3000" spc="300">
                  <a:solidFill>
                    <a:srgbClr val="E2EDF1"/>
                  </a:solidFill>
                  <a:latin typeface="Montserrat Light"/>
                </a:rPr>
                <a:t>RELIGIOUS AFFILIATION</a:t>
              </a:r>
            </a:p>
          </p:txBody>
        </p:sp>
      </p:grpSp>
      <p:grpSp>
        <p:nvGrpSpPr>
          <p:cNvPr id="7" name="Group 7"/>
          <p:cNvGrpSpPr/>
          <p:nvPr/>
        </p:nvGrpSpPr>
        <p:grpSpPr>
          <a:xfrm>
            <a:off x="10461271" y="3231744"/>
            <a:ext cx="5595058" cy="3823512"/>
            <a:chOff x="0" y="0"/>
            <a:chExt cx="7460077" cy="5098016"/>
          </a:xfrm>
        </p:grpSpPr>
        <p:sp>
          <p:nvSpPr>
            <p:cNvPr id="8" name="TextBox 8"/>
            <p:cNvSpPr txBox="1"/>
            <p:nvPr/>
          </p:nvSpPr>
          <p:spPr>
            <a:xfrm>
              <a:off x="2" y="133350"/>
              <a:ext cx="7460073" cy="1812290"/>
            </a:xfrm>
            <a:prstGeom prst="rect">
              <a:avLst/>
            </a:prstGeom>
          </p:spPr>
          <p:txBody>
            <a:bodyPr lIns="0" tIns="0" rIns="0" bIns="0" rtlCol="0" anchor="t">
              <a:spAutoFit/>
            </a:bodyPr>
            <a:lstStyle/>
            <a:p>
              <a:pPr algn="ctr">
                <a:lnSpc>
                  <a:spcPts val="10080"/>
                </a:lnSpc>
              </a:pPr>
              <a:r>
                <a:rPr lang="en-US" sz="9600" spc="288">
                  <a:solidFill>
                    <a:srgbClr val="E2EDF1"/>
                  </a:solidFill>
                  <a:latin typeface="League Gothic"/>
                </a:rPr>
                <a:t>CONSTRUCT</a:t>
              </a:r>
            </a:p>
          </p:txBody>
        </p:sp>
        <p:sp>
          <p:nvSpPr>
            <p:cNvPr id="9" name="TextBox 9"/>
            <p:cNvSpPr txBox="1"/>
            <p:nvPr/>
          </p:nvSpPr>
          <p:spPr>
            <a:xfrm>
              <a:off x="0" y="2297666"/>
              <a:ext cx="7460077" cy="2800350"/>
            </a:xfrm>
            <a:prstGeom prst="rect">
              <a:avLst/>
            </a:prstGeom>
          </p:spPr>
          <p:txBody>
            <a:bodyPr lIns="0" tIns="0" rIns="0" bIns="0" rtlCol="0" anchor="t">
              <a:spAutoFit/>
            </a:bodyPr>
            <a:lstStyle/>
            <a:p>
              <a:pPr algn="ctr">
                <a:lnSpc>
                  <a:spcPts val="4200"/>
                </a:lnSpc>
              </a:pPr>
              <a:r>
                <a:rPr lang="en-US" sz="3000" spc="300">
                  <a:solidFill>
                    <a:srgbClr val="E2EDF1"/>
                  </a:solidFill>
                  <a:latin typeface="Montserrat Light"/>
                </a:rPr>
                <a:t>RACISM</a:t>
              </a:r>
            </a:p>
            <a:p>
              <a:pPr algn="ctr">
                <a:lnSpc>
                  <a:spcPts val="4200"/>
                </a:lnSpc>
              </a:pPr>
              <a:r>
                <a:rPr lang="en-US" sz="3000" spc="300">
                  <a:solidFill>
                    <a:srgbClr val="E2EDF1"/>
                  </a:solidFill>
                  <a:latin typeface="Montserrat Light"/>
                </a:rPr>
                <a:t>THREAT</a:t>
              </a:r>
            </a:p>
            <a:p>
              <a:pPr algn="ctr">
                <a:lnSpc>
                  <a:spcPts val="4200"/>
                </a:lnSpc>
              </a:pPr>
              <a:r>
                <a:rPr lang="en-US" sz="3000" spc="300">
                  <a:solidFill>
                    <a:srgbClr val="E2EDF1"/>
                  </a:solidFill>
                  <a:latin typeface="Montserrat Light"/>
                </a:rPr>
                <a:t>FEAR</a:t>
              </a:r>
            </a:p>
            <a:p>
              <a:pPr algn="ctr">
                <a:lnSpc>
                  <a:spcPts val="4200"/>
                </a:lnSpc>
              </a:pPr>
              <a:r>
                <a:rPr lang="en-US" sz="3000" spc="300">
                  <a:solidFill>
                    <a:srgbClr val="E2EDF1"/>
                  </a:solidFill>
                  <a:latin typeface="Montserrat Light"/>
                </a:rPr>
                <a:t>SATISFACTION</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2EDF1"/>
        </a:solidFill>
        <a:effectLst/>
      </p:bgPr>
    </p:bg>
    <p:spTree>
      <p:nvGrpSpPr>
        <p:cNvPr id="1" name=""/>
        <p:cNvGrpSpPr/>
        <p:nvPr/>
      </p:nvGrpSpPr>
      <p:grpSpPr>
        <a:xfrm>
          <a:off x="0" y="0"/>
          <a:ext cx="0" cy="0"/>
          <a:chOff x="0" y="0"/>
          <a:chExt cx="0" cy="0"/>
        </a:xfrm>
      </p:grpSpPr>
      <p:sp>
        <p:nvSpPr>
          <p:cNvPr id="2" name="TextBox 2"/>
          <p:cNvSpPr txBox="1"/>
          <p:nvPr/>
        </p:nvSpPr>
        <p:spPr>
          <a:xfrm>
            <a:off x="8311442" y="3020390"/>
            <a:ext cx="8947858" cy="1325880"/>
          </a:xfrm>
          <a:prstGeom prst="rect">
            <a:avLst/>
          </a:prstGeom>
        </p:spPr>
        <p:txBody>
          <a:bodyPr lIns="0" tIns="0" rIns="0" bIns="0" rtlCol="0" anchor="t">
            <a:spAutoFit/>
          </a:bodyPr>
          <a:lstStyle/>
          <a:p>
            <a:pPr>
              <a:lnSpc>
                <a:spcPts val="10080"/>
              </a:lnSpc>
            </a:pPr>
            <a:r>
              <a:rPr lang="en-US" sz="9600" spc="288">
                <a:solidFill>
                  <a:srgbClr val="04345C"/>
                </a:solidFill>
                <a:latin typeface="League Gothic"/>
              </a:rPr>
              <a:t>OPERATIONALIZATION</a:t>
            </a:r>
          </a:p>
        </p:txBody>
      </p:sp>
      <p:sp>
        <p:nvSpPr>
          <p:cNvPr id="3" name="TextBox 3"/>
          <p:cNvSpPr txBox="1"/>
          <p:nvPr/>
        </p:nvSpPr>
        <p:spPr>
          <a:xfrm>
            <a:off x="8311442" y="4636135"/>
            <a:ext cx="8947858" cy="967105"/>
          </a:xfrm>
          <a:prstGeom prst="rect">
            <a:avLst/>
          </a:prstGeom>
        </p:spPr>
        <p:txBody>
          <a:bodyPr lIns="0" tIns="0" rIns="0" bIns="0" rtlCol="0" anchor="t">
            <a:spAutoFit/>
          </a:bodyPr>
          <a:lstStyle/>
          <a:p>
            <a:pPr>
              <a:lnSpc>
                <a:spcPts val="3919"/>
              </a:lnSpc>
            </a:pPr>
            <a:r>
              <a:rPr lang="en-US" sz="2800" spc="56">
                <a:solidFill>
                  <a:srgbClr val="04345C"/>
                </a:solidFill>
                <a:latin typeface="Montserrat Light"/>
              </a:rPr>
              <a:t>Defining how a variable (construct or clear) will be measured</a:t>
            </a:r>
          </a:p>
        </p:txBody>
      </p:sp>
      <p:pic>
        <p:nvPicPr>
          <p:cNvPr id="4" name="Picture 4"/>
          <p:cNvPicPr>
            <a:picLocks noChangeAspect="1"/>
          </p:cNvPicPr>
          <p:nvPr/>
        </p:nvPicPr>
        <p:blipFill>
          <a:blip r:embed="rId2"/>
          <a:srcRect l="999" r="1642"/>
          <a:stretch>
            <a:fillRect/>
          </a:stretch>
        </p:blipFill>
        <p:spPr>
          <a:xfrm>
            <a:off x="-38100" y="-495300"/>
            <a:ext cx="7315200" cy="11277600"/>
          </a:xfrm>
          <a:prstGeom prst="rect">
            <a:avLst/>
          </a:prstGeom>
        </p:spPr>
      </p:pic>
      <p:grpSp>
        <p:nvGrpSpPr>
          <p:cNvPr id="5" name="Group 5"/>
          <p:cNvGrpSpPr/>
          <p:nvPr/>
        </p:nvGrpSpPr>
        <p:grpSpPr>
          <a:xfrm>
            <a:off x="2200200" y="-1105827"/>
            <a:ext cx="2838600" cy="12498655"/>
            <a:chOff x="0" y="0"/>
            <a:chExt cx="930476" cy="4096986"/>
          </a:xfrm>
        </p:grpSpPr>
        <p:sp>
          <p:nvSpPr>
            <p:cNvPr id="6" name="Freeform 6"/>
            <p:cNvSpPr/>
            <p:nvPr/>
          </p:nvSpPr>
          <p:spPr>
            <a:xfrm>
              <a:off x="0" y="0"/>
              <a:ext cx="930476" cy="4096986"/>
            </a:xfrm>
            <a:custGeom>
              <a:avLst/>
              <a:gdLst/>
              <a:ahLst/>
              <a:cxnLst/>
              <a:rect l="l" t="t" r="r" b="b"/>
              <a:pathLst>
                <a:path w="930476" h="4096986">
                  <a:moveTo>
                    <a:pt x="0" y="0"/>
                  </a:moveTo>
                  <a:lnTo>
                    <a:pt x="0" y="4096986"/>
                  </a:lnTo>
                  <a:lnTo>
                    <a:pt x="930476" y="4096986"/>
                  </a:lnTo>
                  <a:lnTo>
                    <a:pt x="930476" y="0"/>
                  </a:lnTo>
                  <a:lnTo>
                    <a:pt x="0" y="0"/>
                  </a:lnTo>
                  <a:close/>
                  <a:moveTo>
                    <a:pt x="869516" y="4036026"/>
                  </a:moveTo>
                  <a:lnTo>
                    <a:pt x="59690" y="4036026"/>
                  </a:lnTo>
                  <a:lnTo>
                    <a:pt x="59690" y="59690"/>
                  </a:lnTo>
                  <a:lnTo>
                    <a:pt x="869516" y="59690"/>
                  </a:lnTo>
                  <a:lnTo>
                    <a:pt x="869516" y="4036026"/>
                  </a:lnTo>
                  <a:close/>
                </a:path>
              </a:pathLst>
            </a:custGeom>
            <a:solidFill>
              <a:srgbClr val="E2EDF1"/>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496300" y="-482722"/>
            <a:ext cx="10096500" cy="11239500"/>
          </a:xfrm>
          <a:prstGeom prst="rect">
            <a:avLst/>
          </a:prstGeom>
          <a:solidFill>
            <a:srgbClr val="04345C"/>
          </a:solidFill>
        </p:spPr>
      </p:sp>
      <p:sp>
        <p:nvSpPr>
          <p:cNvPr id="3" name="AutoShape 3"/>
          <p:cNvSpPr/>
          <p:nvPr/>
        </p:nvSpPr>
        <p:spPr>
          <a:xfrm>
            <a:off x="9596795" y="1028700"/>
            <a:ext cx="76200" cy="8229600"/>
          </a:xfrm>
          <a:prstGeom prst="rect">
            <a:avLst/>
          </a:prstGeom>
          <a:solidFill>
            <a:srgbClr val="E2EDF1"/>
          </a:solidFill>
        </p:spPr>
      </p:sp>
      <p:grpSp>
        <p:nvGrpSpPr>
          <p:cNvPr id="4" name="Group 4"/>
          <p:cNvGrpSpPr/>
          <p:nvPr/>
        </p:nvGrpSpPr>
        <p:grpSpPr>
          <a:xfrm rot="5400000">
            <a:off x="9643963" y="1665250"/>
            <a:ext cx="433314" cy="375250"/>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grpSp>
        <p:nvGrpSpPr>
          <p:cNvPr id="6" name="Group 6"/>
          <p:cNvGrpSpPr/>
          <p:nvPr/>
        </p:nvGrpSpPr>
        <p:grpSpPr>
          <a:xfrm rot="5400000">
            <a:off x="9643963" y="4417395"/>
            <a:ext cx="433314" cy="375250"/>
            <a:chOff x="0" y="0"/>
            <a:chExt cx="6350000" cy="5499100"/>
          </a:xfrm>
        </p:grpSpPr>
        <p:sp>
          <p:nvSpPr>
            <p:cNvPr id="7" name="Freeform 7"/>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grpSp>
        <p:nvGrpSpPr>
          <p:cNvPr id="8" name="Group 8"/>
          <p:cNvGrpSpPr/>
          <p:nvPr/>
        </p:nvGrpSpPr>
        <p:grpSpPr>
          <a:xfrm rot="5400000">
            <a:off x="9605863" y="6601534"/>
            <a:ext cx="433314" cy="375250"/>
            <a:chOff x="0" y="0"/>
            <a:chExt cx="6350000" cy="5499100"/>
          </a:xfrm>
        </p:grpSpPr>
        <p:sp>
          <p:nvSpPr>
            <p:cNvPr id="9" name="Freeform 9"/>
            <p:cNvSpPr/>
            <p:nvPr/>
          </p:nvSpPr>
          <p:spPr>
            <a:xfrm>
              <a:off x="0" y="0"/>
              <a:ext cx="6350000" cy="5499100"/>
            </a:xfrm>
            <a:custGeom>
              <a:avLst/>
              <a:gdLst/>
              <a:ahLst/>
              <a:cxnLst/>
              <a:rect l="l" t="t" r="r" b="b"/>
              <a:pathLst>
                <a:path w="6350000" h="5499100">
                  <a:moveTo>
                    <a:pt x="0" y="5499100"/>
                  </a:moveTo>
                  <a:lnTo>
                    <a:pt x="3175000" y="0"/>
                  </a:lnTo>
                  <a:lnTo>
                    <a:pt x="6350000" y="5499100"/>
                  </a:lnTo>
                  <a:close/>
                </a:path>
              </a:pathLst>
            </a:custGeom>
            <a:solidFill>
              <a:srgbClr val="FFFFFF"/>
            </a:solidFill>
          </p:spPr>
        </p:sp>
      </p:grpSp>
      <p:sp>
        <p:nvSpPr>
          <p:cNvPr id="10" name="TextBox 10"/>
          <p:cNvSpPr txBox="1"/>
          <p:nvPr/>
        </p:nvSpPr>
        <p:spPr>
          <a:xfrm>
            <a:off x="808030" y="2541270"/>
            <a:ext cx="6879769" cy="260223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OPERATIONALIZING CONSTRUCTS</a:t>
            </a:r>
          </a:p>
        </p:txBody>
      </p:sp>
      <p:grpSp>
        <p:nvGrpSpPr>
          <p:cNvPr id="11" name="Group 11"/>
          <p:cNvGrpSpPr/>
          <p:nvPr/>
        </p:nvGrpSpPr>
        <p:grpSpPr>
          <a:xfrm>
            <a:off x="10559342" y="1636218"/>
            <a:ext cx="6699958" cy="1510274"/>
            <a:chOff x="0" y="0"/>
            <a:chExt cx="8933277" cy="2013698"/>
          </a:xfrm>
        </p:grpSpPr>
        <p:sp>
          <p:nvSpPr>
            <p:cNvPr id="12" name="TextBox 12"/>
            <p:cNvSpPr txBox="1"/>
            <p:nvPr/>
          </p:nvSpPr>
          <p:spPr>
            <a:xfrm>
              <a:off x="0" y="-57150"/>
              <a:ext cx="8933277"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CONSTRUCT</a:t>
              </a:r>
            </a:p>
          </p:txBody>
        </p:sp>
        <p:sp>
          <p:nvSpPr>
            <p:cNvPr id="13" name="TextBox 13"/>
            <p:cNvSpPr txBox="1"/>
            <p:nvPr/>
          </p:nvSpPr>
          <p:spPr>
            <a:xfrm>
              <a:off x="0" y="834926"/>
              <a:ext cx="8933277" cy="1178772"/>
            </a:xfrm>
            <a:prstGeom prst="rect">
              <a:avLst/>
            </a:prstGeom>
          </p:spPr>
          <p:txBody>
            <a:bodyPr lIns="0" tIns="0" rIns="0" bIns="0" rtlCol="0" anchor="t">
              <a:spAutoFit/>
            </a:bodyPr>
            <a:lstStyle/>
            <a:p>
              <a:pPr>
                <a:lnSpc>
                  <a:spcPts val="3640"/>
                </a:lnSpc>
              </a:pPr>
              <a:r>
                <a:rPr lang="en-US" sz="2600" spc="104">
                  <a:solidFill>
                    <a:srgbClr val="E2EDF1"/>
                  </a:solidFill>
                  <a:latin typeface="Montserrat Light"/>
                </a:rPr>
                <a:t>Theoretical, difficult to measure</a:t>
              </a:r>
            </a:p>
            <a:p>
              <a:pPr marL="429260" lvl="1" indent="-214630">
                <a:lnSpc>
                  <a:spcPts val="3640"/>
                </a:lnSpc>
                <a:buFont typeface="Arial"/>
                <a:buChar char="•"/>
              </a:pPr>
              <a:r>
                <a:rPr lang="en-US" sz="2600" spc="104">
                  <a:solidFill>
                    <a:srgbClr val="E2EDF1"/>
                  </a:solidFill>
                  <a:latin typeface="Montserrat Light"/>
                </a:rPr>
                <a:t>Racism</a:t>
              </a:r>
            </a:p>
          </p:txBody>
        </p:sp>
      </p:grpSp>
      <p:grpSp>
        <p:nvGrpSpPr>
          <p:cNvPr id="14" name="Group 14"/>
          <p:cNvGrpSpPr/>
          <p:nvPr/>
        </p:nvGrpSpPr>
        <p:grpSpPr>
          <a:xfrm>
            <a:off x="10559342" y="4388363"/>
            <a:ext cx="6699958" cy="1510274"/>
            <a:chOff x="0" y="0"/>
            <a:chExt cx="8933277" cy="2013698"/>
          </a:xfrm>
        </p:grpSpPr>
        <p:sp>
          <p:nvSpPr>
            <p:cNvPr id="15" name="TextBox 15"/>
            <p:cNvSpPr txBox="1"/>
            <p:nvPr/>
          </p:nvSpPr>
          <p:spPr>
            <a:xfrm>
              <a:off x="0" y="-57150"/>
              <a:ext cx="8933277"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DIMENSION</a:t>
              </a:r>
            </a:p>
          </p:txBody>
        </p:sp>
        <p:sp>
          <p:nvSpPr>
            <p:cNvPr id="16" name="TextBox 16"/>
            <p:cNvSpPr txBox="1"/>
            <p:nvPr/>
          </p:nvSpPr>
          <p:spPr>
            <a:xfrm>
              <a:off x="0" y="834926"/>
              <a:ext cx="8933277" cy="1178772"/>
            </a:xfrm>
            <a:prstGeom prst="rect">
              <a:avLst/>
            </a:prstGeom>
          </p:spPr>
          <p:txBody>
            <a:bodyPr lIns="0" tIns="0" rIns="0" bIns="0" rtlCol="0" anchor="t">
              <a:spAutoFit/>
            </a:bodyPr>
            <a:lstStyle/>
            <a:p>
              <a:pPr>
                <a:lnSpc>
                  <a:spcPts val="3640"/>
                </a:lnSpc>
              </a:pPr>
              <a:r>
                <a:rPr lang="en-US" sz="2600" spc="104">
                  <a:solidFill>
                    <a:srgbClr val="E2EDF1"/>
                  </a:solidFill>
                  <a:latin typeface="Montserrat Light"/>
                </a:rPr>
                <a:t>a particular aspect of a construct</a:t>
              </a:r>
            </a:p>
            <a:p>
              <a:pPr marL="429260" lvl="1" indent="-214630">
                <a:lnSpc>
                  <a:spcPts val="3640"/>
                </a:lnSpc>
                <a:buFont typeface="Arial"/>
                <a:buChar char="•"/>
              </a:pPr>
              <a:r>
                <a:rPr lang="en-US" sz="2600" spc="104">
                  <a:solidFill>
                    <a:srgbClr val="E2EDF1"/>
                  </a:solidFill>
                  <a:latin typeface="Montserrat Light"/>
                </a:rPr>
                <a:t>Institutional Racism</a:t>
              </a:r>
            </a:p>
          </p:txBody>
        </p:sp>
      </p:grpSp>
      <p:grpSp>
        <p:nvGrpSpPr>
          <p:cNvPr id="17" name="Group 17"/>
          <p:cNvGrpSpPr/>
          <p:nvPr/>
        </p:nvGrpSpPr>
        <p:grpSpPr>
          <a:xfrm>
            <a:off x="10559342" y="6572502"/>
            <a:ext cx="6699958" cy="2881874"/>
            <a:chOff x="0" y="0"/>
            <a:chExt cx="8933277" cy="3842498"/>
          </a:xfrm>
        </p:grpSpPr>
        <p:sp>
          <p:nvSpPr>
            <p:cNvPr id="18" name="TextBox 18"/>
            <p:cNvSpPr txBox="1"/>
            <p:nvPr/>
          </p:nvSpPr>
          <p:spPr>
            <a:xfrm>
              <a:off x="0" y="-57150"/>
              <a:ext cx="8933277" cy="666750"/>
            </a:xfrm>
            <a:prstGeom prst="rect">
              <a:avLst/>
            </a:prstGeom>
          </p:spPr>
          <p:txBody>
            <a:bodyPr lIns="0" tIns="0" rIns="0" bIns="0" rtlCol="0" anchor="t">
              <a:spAutoFit/>
            </a:bodyPr>
            <a:lstStyle/>
            <a:p>
              <a:pPr>
                <a:lnSpc>
                  <a:spcPts val="4200"/>
                </a:lnSpc>
              </a:pPr>
              <a:r>
                <a:rPr lang="en-US" sz="3000" spc="300">
                  <a:solidFill>
                    <a:srgbClr val="E2EDF1"/>
                  </a:solidFill>
                  <a:latin typeface="Montserrat Light"/>
                </a:rPr>
                <a:t>INDICATOR</a:t>
              </a:r>
            </a:p>
          </p:txBody>
        </p:sp>
        <p:sp>
          <p:nvSpPr>
            <p:cNvPr id="19" name="TextBox 19"/>
            <p:cNvSpPr txBox="1"/>
            <p:nvPr/>
          </p:nvSpPr>
          <p:spPr>
            <a:xfrm>
              <a:off x="0" y="834926"/>
              <a:ext cx="8933277" cy="3007572"/>
            </a:xfrm>
            <a:prstGeom prst="rect">
              <a:avLst/>
            </a:prstGeom>
          </p:spPr>
          <p:txBody>
            <a:bodyPr lIns="0" tIns="0" rIns="0" bIns="0" rtlCol="0" anchor="t">
              <a:spAutoFit/>
            </a:bodyPr>
            <a:lstStyle/>
            <a:p>
              <a:pPr>
                <a:lnSpc>
                  <a:spcPts val="3640"/>
                </a:lnSpc>
              </a:pPr>
              <a:r>
                <a:rPr lang="en-US" sz="2600">
                  <a:solidFill>
                    <a:srgbClr val="E2EDF1"/>
                  </a:solidFill>
                  <a:latin typeface="Montserrat Light"/>
                </a:rPr>
                <a:t>A direct observation we choose to reflect (a dimension of) a construct</a:t>
              </a:r>
            </a:p>
            <a:p>
              <a:pPr marL="429260" lvl="1" indent="-214630">
                <a:lnSpc>
                  <a:spcPts val="3640"/>
                </a:lnSpc>
                <a:buFont typeface="Arial"/>
                <a:buChar char="•"/>
              </a:pPr>
              <a:r>
                <a:rPr lang="en-US" sz="2600">
                  <a:solidFill>
                    <a:srgbClr val="E2EDF1"/>
                  </a:solidFill>
                  <a:latin typeface="Montserrat Light"/>
                </a:rPr>
                <a:t>Job rejection</a:t>
              </a:r>
            </a:p>
            <a:p>
              <a:pPr marL="429260" lvl="1" indent="-214630">
                <a:lnSpc>
                  <a:spcPts val="3640"/>
                </a:lnSpc>
                <a:buFont typeface="Arial"/>
                <a:buChar char="•"/>
              </a:pPr>
              <a:r>
                <a:rPr lang="en-US" sz="2600">
                  <a:solidFill>
                    <a:srgbClr val="E2EDF1"/>
                  </a:solidFill>
                  <a:latin typeface="Montserrat Light"/>
                </a:rPr>
                <a:t>Loan denial</a:t>
              </a:r>
            </a:p>
            <a:p>
              <a:pPr marL="429260" lvl="1" indent="-214630">
                <a:lnSpc>
                  <a:spcPts val="3640"/>
                </a:lnSpc>
                <a:buFont typeface="Arial"/>
                <a:buChar char="•"/>
              </a:pPr>
              <a:r>
                <a:rPr lang="en-US" sz="2600">
                  <a:solidFill>
                    <a:srgbClr val="E2EDF1"/>
                  </a:solidFill>
                  <a:latin typeface="Montserrat Light"/>
                </a:rPr>
                <a:t>Segregated housing</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8496300" y="-482722"/>
            <a:ext cx="10096500" cy="11239500"/>
          </a:xfrm>
          <a:prstGeom prst="rect">
            <a:avLst/>
          </a:prstGeom>
          <a:solidFill>
            <a:srgbClr val="04345C"/>
          </a:solidFill>
        </p:spPr>
      </p:sp>
      <p:pic>
        <p:nvPicPr>
          <p:cNvPr id="3" name="Picture 3"/>
          <p:cNvPicPr>
            <a:picLocks noChangeAspect="1"/>
          </p:cNvPicPr>
          <p:nvPr/>
        </p:nvPicPr>
        <p:blipFill>
          <a:blip r:embed="rId4"/>
          <a:srcRect/>
          <a:stretch>
            <a:fillRect/>
          </a:stretch>
        </p:blipFill>
        <p:spPr>
          <a:xfrm>
            <a:off x="8790563" y="3078069"/>
            <a:ext cx="9176984" cy="4656398"/>
          </a:xfrm>
          <a:prstGeom prst="rect">
            <a:avLst/>
          </a:prstGeom>
        </p:spPr>
      </p:pic>
      <p:sp>
        <p:nvSpPr>
          <p:cNvPr id="4" name="TextBox 4"/>
          <p:cNvSpPr txBox="1"/>
          <p:nvPr/>
        </p:nvSpPr>
        <p:spPr>
          <a:xfrm>
            <a:off x="808030" y="2541270"/>
            <a:ext cx="6879769" cy="2602230"/>
          </a:xfrm>
          <a:prstGeom prst="rect">
            <a:avLst/>
          </a:prstGeom>
        </p:spPr>
        <p:txBody>
          <a:bodyPr lIns="0" tIns="0" rIns="0" bIns="0" rtlCol="0" anchor="t">
            <a:spAutoFit/>
          </a:bodyPr>
          <a:lstStyle/>
          <a:p>
            <a:pPr>
              <a:lnSpc>
                <a:spcPts val="10080"/>
              </a:lnSpc>
            </a:pPr>
            <a:r>
              <a:rPr lang="en-US" sz="9600" spc="288">
                <a:solidFill>
                  <a:srgbClr val="E2EDF1"/>
                </a:solidFill>
                <a:latin typeface="League Gothic"/>
              </a:rPr>
              <a:t>OPERATIONALIZING CONSTRUCTS</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1445</Words>
  <Application>Microsoft Macintosh PowerPoint</Application>
  <PresentationFormat>Custom</PresentationFormat>
  <Paragraphs>183</Paragraphs>
  <Slides>17</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League Gothic</vt:lpstr>
      <vt:lpstr>Arial</vt:lpstr>
      <vt:lpstr>Montserrat Light</vt:lpstr>
      <vt:lpstr>Montserrat Classic</vt:lpstr>
      <vt:lpstr>Montserrat Light Italics</vt:lpstr>
      <vt:lpstr>Montserrat Classic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Measurement &amp; Operationalization</dc:title>
  <cp:lastModifiedBy>Burrel Vann</cp:lastModifiedBy>
  <cp:revision>2</cp:revision>
  <dcterms:created xsi:type="dcterms:W3CDTF">2006-08-16T00:00:00Z</dcterms:created>
  <dcterms:modified xsi:type="dcterms:W3CDTF">2020-01-31T01:28:09Z</dcterms:modified>
  <dc:identifier>DADv57eqjBU</dc:identifier>
</cp:coreProperties>
</file>

<file path=docProps/thumbnail.jpeg>
</file>